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5" r:id="rId1"/>
    <p:sldMasterId id="2147483678" r:id="rId2"/>
    <p:sldMasterId id="2147483690" r:id="rId3"/>
  </p:sldMasterIdLst>
  <p:notesMasterIdLst>
    <p:notesMasterId r:id="rId23"/>
  </p:notesMasterIdLst>
  <p:handoutMasterIdLst>
    <p:handoutMasterId r:id="rId24"/>
  </p:handoutMasterIdLst>
  <p:sldIdLst>
    <p:sldId id="506" r:id="rId4"/>
    <p:sldId id="540" r:id="rId5"/>
    <p:sldId id="544" r:id="rId6"/>
    <p:sldId id="541" r:id="rId7"/>
    <p:sldId id="542" r:id="rId8"/>
    <p:sldId id="543" r:id="rId9"/>
    <p:sldId id="537" r:id="rId10"/>
    <p:sldId id="538" r:id="rId11"/>
    <p:sldId id="539" r:id="rId12"/>
    <p:sldId id="554" r:id="rId13"/>
    <p:sldId id="545" r:id="rId14"/>
    <p:sldId id="546" r:id="rId15"/>
    <p:sldId id="547" r:id="rId16"/>
    <p:sldId id="548" r:id="rId17"/>
    <p:sldId id="549" r:id="rId18"/>
    <p:sldId id="550" r:id="rId19"/>
    <p:sldId id="551" r:id="rId20"/>
    <p:sldId id="552" r:id="rId21"/>
    <p:sldId id="553" r:id="rId22"/>
  </p:sldIdLst>
  <p:sldSz cx="9144000" cy="6858000" type="screen4x3"/>
  <p:notesSz cx="6883400" cy="9906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MS PGothic" panose="020B0600070205080204" pitchFamily="34" charset="-128"/>
      <p:regular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MS PGothic" panose="020B0600070205080204" pitchFamily="34" charset="-128"/>
      <p:regular r:id="rId29"/>
    </p:embeddedFont>
  </p:embeddedFontLst>
  <p:defaultTextStyle>
    <a:defPPr>
      <a:defRPr lang="en-AU"/>
    </a:defPPr>
    <a:lvl1pPr algn="l" rtl="0" fontAlgn="base">
      <a:spcBef>
        <a:spcPct val="40000"/>
      </a:spcBef>
      <a:spcAft>
        <a:spcPct val="0"/>
      </a:spcAft>
      <a:buFont typeface="Wingdings" panose="05000000000000000000" pitchFamily="2" charset="2"/>
      <a:buChar char="§"/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40000"/>
      </a:spcBef>
      <a:spcAft>
        <a:spcPct val="0"/>
      </a:spcAft>
      <a:buFont typeface="Wingdings" panose="05000000000000000000" pitchFamily="2" charset="2"/>
      <a:buChar char="§"/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40000"/>
      </a:spcBef>
      <a:spcAft>
        <a:spcPct val="0"/>
      </a:spcAft>
      <a:buFont typeface="Wingdings" panose="05000000000000000000" pitchFamily="2" charset="2"/>
      <a:buChar char="§"/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40000"/>
      </a:spcBef>
      <a:spcAft>
        <a:spcPct val="0"/>
      </a:spcAft>
      <a:buFont typeface="Wingdings" panose="05000000000000000000" pitchFamily="2" charset="2"/>
      <a:buChar char="§"/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40000"/>
      </a:spcBef>
      <a:spcAft>
        <a:spcPct val="0"/>
      </a:spcAft>
      <a:buFont typeface="Wingdings" panose="05000000000000000000" pitchFamily="2" charset="2"/>
      <a:buChar char="§"/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 userDrawn="1">
          <p15:clr>
            <a:srgbClr val="A4A3A4"/>
          </p15:clr>
        </p15:guide>
        <p15:guide id="2" pos="216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E0FF"/>
    <a:srgbClr val="C0C0C0"/>
    <a:srgbClr val="DDDDDD"/>
    <a:srgbClr val="8CC800"/>
    <a:srgbClr val="FF0B19"/>
    <a:srgbClr val="FF0019"/>
    <a:srgbClr val="2B6185"/>
    <a:srgbClr val="0064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43" autoAdjust="0"/>
    <p:restoredTop sz="84120" autoAdjust="0"/>
  </p:normalViewPr>
  <p:slideViewPr>
    <p:cSldViewPr snapToObjects="1">
      <p:cViewPr varScale="1">
        <p:scale>
          <a:sx n="88" d="100"/>
          <a:sy n="88" d="100"/>
        </p:scale>
        <p:origin x="142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>
        <p:scale>
          <a:sx n="75" d="100"/>
          <a:sy n="75" d="100"/>
        </p:scale>
        <p:origin x="-1651" y="590"/>
      </p:cViewPr>
      <p:guideLst>
        <p:guide orient="horz" pos="3120"/>
        <p:guide pos="216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83217" cy="494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936" tIns="47968" rIns="95936" bIns="47968" numCol="1" anchor="t" anchorCtr="0" compatLnSpc="1">
            <a:prstTxWarp prst="textNoShape">
              <a:avLst/>
            </a:prstTxWarp>
          </a:bodyPr>
          <a:lstStyle>
            <a:lvl1pPr defTabSz="959297">
              <a:spcBef>
                <a:spcPct val="0"/>
              </a:spcBef>
              <a:buFontTx/>
              <a:buNone/>
              <a:defRPr sz="1300" b="0"/>
            </a:lvl1pPr>
          </a:lstStyle>
          <a:p>
            <a:endParaRPr lang="en-AU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98645" y="1"/>
            <a:ext cx="2983217" cy="494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936" tIns="47968" rIns="95936" bIns="47968" numCol="1" anchor="t" anchorCtr="0" compatLnSpc="1">
            <a:prstTxWarp prst="textNoShape">
              <a:avLst/>
            </a:prstTxWarp>
          </a:bodyPr>
          <a:lstStyle>
            <a:lvl1pPr algn="r" defTabSz="959297">
              <a:spcBef>
                <a:spcPct val="0"/>
              </a:spcBef>
              <a:buFontTx/>
              <a:buNone/>
              <a:defRPr sz="900" b="0"/>
            </a:lvl1pPr>
          </a:lstStyle>
          <a:p>
            <a:endParaRPr lang="en-AU"/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09701"/>
            <a:ext cx="2983217" cy="494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936" tIns="47968" rIns="95936" bIns="47968" numCol="1" anchor="b" anchorCtr="0" compatLnSpc="1">
            <a:prstTxWarp prst="textNoShape">
              <a:avLst/>
            </a:prstTxWarp>
          </a:bodyPr>
          <a:lstStyle>
            <a:lvl1pPr defTabSz="959297">
              <a:spcBef>
                <a:spcPct val="0"/>
              </a:spcBef>
              <a:buFontTx/>
              <a:buNone/>
              <a:defRPr sz="900" b="0"/>
            </a:lvl1pPr>
          </a:lstStyle>
          <a:p>
            <a:r>
              <a:rPr lang="en-AU"/>
              <a:t>IBM Confidential</a:t>
            </a:r>
          </a:p>
        </p:txBody>
      </p:sp>
      <p:sp>
        <p:nvSpPr>
          <p:cNvPr id="491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98645" y="9409701"/>
            <a:ext cx="2983217" cy="494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936" tIns="47968" rIns="95936" bIns="47968" numCol="1" anchor="b" anchorCtr="0" compatLnSpc="1">
            <a:prstTxWarp prst="textNoShape">
              <a:avLst/>
            </a:prstTxWarp>
          </a:bodyPr>
          <a:lstStyle>
            <a:lvl1pPr algn="r" defTabSz="959297">
              <a:spcBef>
                <a:spcPct val="0"/>
              </a:spcBef>
              <a:buFontTx/>
              <a:buNone/>
              <a:defRPr sz="900" b="0"/>
            </a:lvl1pPr>
          </a:lstStyle>
          <a:p>
            <a:fld id="{F2A64887-8B29-4F1A-96A4-62DF31002CA9}" type="slidenum">
              <a:rPr lang="en-AU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81630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83217" cy="494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936" tIns="47968" rIns="95936" bIns="47968" numCol="1" anchor="t" anchorCtr="0" compatLnSpc="1">
            <a:prstTxWarp prst="textNoShape">
              <a:avLst/>
            </a:prstTxWarp>
          </a:bodyPr>
          <a:lstStyle>
            <a:lvl1pPr defTabSz="959297">
              <a:spcBef>
                <a:spcPct val="0"/>
              </a:spcBef>
              <a:buFontTx/>
              <a:buNone/>
              <a:defRPr sz="1000"/>
            </a:lvl1pPr>
          </a:lstStyle>
          <a:p>
            <a:endParaRPr lang="en-AU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98645" y="1"/>
            <a:ext cx="2983217" cy="494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936" tIns="47968" rIns="95936" bIns="47968" numCol="1" anchor="t" anchorCtr="0" compatLnSpc="1">
            <a:prstTxWarp prst="textNoShape">
              <a:avLst/>
            </a:prstTxWarp>
          </a:bodyPr>
          <a:lstStyle>
            <a:lvl1pPr algn="r" defTabSz="959297">
              <a:spcBef>
                <a:spcPct val="0"/>
              </a:spcBef>
              <a:buFontTx/>
              <a:buNone/>
              <a:defRPr sz="900" b="0"/>
            </a:lvl1pPr>
          </a:lstStyle>
          <a:p>
            <a:endParaRPr lang="en-AU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65200" y="742950"/>
            <a:ext cx="4954588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9263" y="4704850"/>
            <a:ext cx="5504874" cy="4457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936" tIns="47968" rIns="95936" bIns="4796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09701"/>
            <a:ext cx="2983217" cy="494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936" tIns="47968" rIns="95936" bIns="47968" numCol="1" anchor="b" anchorCtr="0" compatLnSpc="1">
            <a:prstTxWarp prst="textNoShape">
              <a:avLst/>
            </a:prstTxWarp>
          </a:bodyPr>
          <a:lstStyle>
            <a:lvl1pPr defTabSz="959297">
              <a:spcBef>
                <a:spcPct val="0"/>
              </a:spcBef>
              <a:buFontTx/>
              <a:buNone/>
              <a:defRPr sz="900" b="0"/>
            </a:lvl1pPr>
          </a:lstStyle>
          <a:p>
            <a:r>
              <a:rPr lang="en-AU"/>
              <a:t>IBM Confidential</a:t>
            </a:r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98645" y="9409701"/>
            <a:ext cx="2983217" cy="494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936" tIns="47968" rIns="95936" bIns="47968" numCol="1" anchor="b" anchorCtr="0" compatLnSpc="1">
            <a:prstTxWarp prst="textNoShape">
              <a:avLst/>
            </a:prstTxWarp>
          </a:bodyPr>
          <a:lstStyle>
            <a:lvl1pPr algn="r" defTabSz="959297">
              <a:spcBef>
                <a:spcPct val="0"/>
              </a:spcBef>
              <a:buFontTx/>
              <a:buNone/>
              <a:defRPr sz="900" b="0"/>
            </a:lvl1pPr>
          </a:lstStyle>
          <a:p>
            <a:fld id="{6814AFF1-1F31-48CC-9BA4-727433E33616}" type="slidenum">
              <a:rPr lang="en-AU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005608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fontAlgn="base">
      <a:spcBef>
        <a:spcPct val="30000"/>
      </a:spcBef>
      <a:spcAft>
        <a:spcPct val="0"/>
      </a:spcAft>
      <a:defRPr sz="1200"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30000"/>
      </a:spcBef>
      <a:spcAft>
        <a:spcPct val="0"/>
      </a:spcAft>
      <a:defRPr sz="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IBM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814AFF1-1F31-48CC-9BA4-727433E33616}" type="slidenum">
              <a:rPr lang="en-AU" smtClean="0"/>
              <a:pPr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87761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ea typeface="MS PGothic" charset="-128"/>
            </a:endParaRPr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53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53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53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53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53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2730500" eaLnBrk="0" fontAlgn="base" hangingPunct="0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2730500" eaLnBrk="0" fontAlgn="base" hangingPunct="0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2730500" eaLnBrk="0" fontAlgn="base" hangingPunct="0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2730500" eaLnBrk="0" fontAlgn="base" hangingPunct="0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F85B48-6D55-F241-B46B-E5C94D07ECA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MS PGothic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MS PGothic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341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jdelijke aanduiding voor dia-afbeelding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Tijdelijke aanduiding voor notiti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nl-NL" smtClean="0"/>
          </a:p>
        </p:txBody>
      </p:sp>
      <p:sp>
        <p:nvSpPr>
          <p:cNvPr id="14340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FB741776-EBE0-47D7-BD3A-DCEC9D15EB8E}" type="slidenum">
              <a:rPr lang="ja-JP" altLang="en-US" smtClean="0">
                <a:solidFill>
                  <a:prstClr val="black"/>
                </a:solidFill>
                <a:cs typeface="Yu Gothic"/>
              </a:rPr>
              <a:pPr/>
              <a:t>19</a:t>
            </a:fld>
            <a:endParaRPr lang="en-US" altLang="ja-JP" smtClean="0">
              <a:solidFill>
                <a:prstClr val="black"/>
              </a:solidFill>
              <a:cs typeface="Yu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54698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55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7901" name="Rectangle 29"/>
          <p:cNvSpPr>
            <a:spLocks noGrp="1" noChangeArrowheads="1"/>
          </p:cNvSpPr>
          <p:nvPr>
            <p:ph type="ctrTitle"/>
          </p:nvPr>
        </p:nvSpPr>
        <p:spPr>
          <a:xfrm>
            <a:off x="251520" y="3089636"/>
            <a:ext cx="8692455" cy="699404"/>
          </a:xfrm>
          <a:solidFill>
            <a:srgbClr val="00B0F0">
              <a:alpha val="30000"/>
            </a:srgbClr>
          </a:solidFill>
          <a:extLst/>
        </p:spPr>
        <p:txBody>
          <a:bodyPr lIns="91440" tIns="72000" rIns="91440" bIns="72000" anchor="b">
            <a:spAutoFit/>
          </a:bodyPr>
          <a:lstStyle>
            <a:lvl1pPr>
              <a:spcBef>
                <a:spcPct val="2000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AU" noProof="0" dirty="0"/>
          </a:p>
        </p:txBody>
      </p:sp>
      <p:sp>
        <p:nvSpPr>
          <p:cNvPr id="207902" name="Rectangle 30"/>
          <p:cNvSpPr>
            <a:spLocks noGrp="1" noChangeArrowheads="1"/>
          </p:cNvSpPr>
          <p:nvPr>
            <p:ph type="subTitle" idx="1"/>
          </p:nvPr>
        </p:nvSpPr>
        <p:spPr>
          <a:xfrm>
            <a:off x="326628" y="4797152"/>
            <a:ext cx="5397500" cy="749300"/>
          </a:xfrm>
        </p:spPr>
        <p:txBody>
          <a:bodyPr lIns="91440" rIns="91440"/>
          <a:lstStyle>
            <a:lvl1pPr marL="0" indent="0">
              <a:spcBef>
                <a:spcPct val="20000"/>
              </a:spcBef>
              <a:buFont typeface="Wingdings" panose="05000000000000000000" pitchFamily="2" charset="2"/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AU" noProof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r>
              <a:rPr lang="en-US"/>
              <a:t>9 November 2015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Enterprise IT Transformation Advisor Training   |   IBM Global Technology Services</a:t>
            </a:r>
            <a:endParaRPr lang="en-AU" dirty="0"/>
          </a:p>
        </p:txBody>
      </p:sp>
      <p:pic>
        <p:nvPicPr>
          <p:cNvPr id="13" name="Picture 46" descr="blue-tri-color-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6413773"/>
            <a:ext cx="630238" cy="2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2311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b" anchorCtr="0" compatLnSpc="1">
            <a:prstTxWarp prst="textNoShape">
              <a:avLst/>
            </a:prstTxWarp>
          </a:bodyPr>
          <a:lstStyle>
            <a:lvl1pPr>
              <a:defRPr lang="en-AU"/>
            </a:lvl1pPr>
          </a:lstStyle>
          <a:p>
            <a:pPr lvl="0"/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SG"/>
              <a:t>Enterprise IT Transformation Advisor Training   |   IBM Global Technology Services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0AE44B3-4F8A-4E9B-A58D-371D3A0B9991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r>
              <a:rPr lang="en-US"/>
              <a:t>9 November 2015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6222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SG"/>
              <a:t>Enterprise IT Transformation Advisor Training   |   IBM Global Technology Services</a:t>
            </a:r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5DCD78A-1104-4E7D-9103-562335778055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r>
              <a:rPr lang="en-US"/>
              <a:t>9 November 2015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5216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1475" y="457200"/>
            <a:ext cx="2147888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4638" y="457200"/>
            <a:ext cx="6294437" cy="594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SG"/>
              <a:t>Enterprise IT Transformation Advisor Training   |   IBM Global Technology Services</a:t>
            </a:r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7DEDA7A-7A7A-4A79-981B-7ABF84C67D91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r>
              <a:rPr lang="en-US"/>
              <a:t>9 November 2015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40219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760"/>
            </a:lvl1pPr>
            <a:lvl2pPr marL="335276" indent="0" algn="ctr">
              <a:buNone/>
              <a:defRPr sz="1467"/>
            </a:lvl2pPr>
            <a:lvl3pPr marL="670553" indent="0" algn="ctr">
              <a:buNone/>
              <a:defRPr sz="1320"/>
            </a:lvl3pPr>
            <a:lvl4pPr marL="1005829" indent="0" algn="ctr">
              <a:buNone/>
              <a:defRPr sz="1173"/>
            </a:lvl4pPr>
            <a:lvl5pPr marL="1341105" indent="0" algn="ctr">
              <a:buNone/>
              <a:defRPr sz="1173"/>
            </a:lvl5pPr>
            <a:lvl6pPr marL="1676381" indent="0" algn="ctr">
              <a:buNone/>
              <a:defRPr sz="1173"/>
            </a:lvl6pPr>
            <a:lvl7pPr marL="2011657" indent="0" algn="ctr">
              <a:buNone/>
              <a:defRPr sz="1173"/>
            </a:lvl7pPr>
            <a:lvl8pPr marL="2346933" indent="0" algn="ctr">
              <a:buNone/>
              <a:defRPr sz="1173"/>
            </a:lvl8pPr>
            <a:lvl9pPr marL="2682210" indent="0" algn="ctr">
              <a:buNone/>
              <a:defRPr sz="117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E42CAC0-6BDF-3D47-AEB9-E4452F71304E}" type="datetimeFigureOut">
              <a:rPr lang="en-US" altLang="en-US" smtClean="0"/>
              <a:pPr>
                <a:defRPr/>
              </a:pPr>
              <a:t>11/10/2017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A47105-050D-424C-91A2-19DAA0D4131C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76412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2475F67-8811-B84B-8D8F-4CC15DFB9649}" type="datetimeFigureOut">
              <a:rPr lang="en-US" altLang="en-US" smtClean="0"/>
              <a:pPr>
                <a:defRPr/>
              </a:pPr>
              <a:t>11/10/2017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84BE26-B80F-6D41-84FC-56314BF1CB9B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891849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1pPr>
            <a:lvl2pPr marL="335276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2pPr>
            <a:lvl3pPr marL="670553" indent="0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3pPr>
            <a:lvl4pPr marL="1005829" indent="0">
              <a:buNone/>
              <a:defRPr sz="1173">
                <a:solidFill>
                  <a:schemeClr val="tx1">
                    <a:tint val="75000"/>
                  </a:schemeClr>
                </a:solidFill>
              </a:defRPr>
            </a:lvl4pPr>
            <a:lvl5pPr marL="1341105" indent="0">
              <a:buNone/>
              <a:defRPr sz="1173">
                <a:solidFill>
                  <a:schemeClr val="tx1">
                    <a:tint val="75000"/>
                  </a:schemeClr>
                </a:solidFill>
              </a:defRPr>
            </a:lvl5pPr>
            <a:lvl6pPr marL="1676381" indent="0">
              <a:buNone/>
              <a:defRPr sz="1173">
                <a:solidFill>
                  <a:schemeClr val="tx1">
                    <a:tint val="75000"/>
                  </a:schemeClr>
                </a:solidFill>
              </a:defRPr>
            </a:lvl6pPr>
            <a:lvl7pPr marL="2011657" indent="0">
              <a:buNone/>
              <a:defRPr sz="1173">
                <a:solidFill>
                  <a:schemeClr val="tx1">
                    <a:tint val="75000"/>
                  </a:schemeClr>
                </a:solidFill>
              </a:defRPr>
            </a:lvl7pPr>
            <a:lvl8pPr marL="2346933" indent="0">
              <a:buNone/>
              <a:defRPr sz="1173">
                <a:solidFill>
                  <a:schemeClr val="tx1">
                    <a:tint val="75000"/>
                  </a:schemeClr>
                </a:solidFill>
              </a:defRPr>
            </a:lvl8pPr>
            <a:lvl9pPr marL="2682210" indent="0">
              <a:buNone/>
              <a:defRPr sz="117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41DD077-9A1B-634D-99DD-2955157A9EB9}" type="datetimeFigureOut">
              <a:rPr lang="en-US" altLang="en-US" smtClean="0"/>
              <a:pPr>
                <a:defRPr/>
              </a:pPr>
              <a:t>11/10/2017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8908D5-2FF8-0D4B-AFB7-AAE023A7C635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12087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44488F0-67F9-794A-B458-84E70AC1B1F7}" type="datetimeFigureOut">
              <a:rPr lang="en-US" altLang="en-US" smtClean="0"/>
              <a:pPr>
                <a:defRPr/>
              </a:pPr>
              <a:t>11/10/2017</a:t>
            </a:fld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919DBB-E4BB-C44D-8F7A-7ADC1A75B6DB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041217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760" b="1"/>
            </a:lvl1pPr>
            <a:lvl2pPr marL="335276" indent="0">
              <a:buNone/>
              <a:defRPr sz="1467" b="1"/>
            </a:lvl2pPr>
            <a:lvl3pPr marL="670553" indent="0">
              <a:buNone/>
              <a:defRPr sz="1320" b="1"/>
            </a:lvl3pPr>
            <a:lvl4pPr marL="1005829" indent="0">
              <a:buNone/>
              <a:defRPr sz="1173" b="1"/>
            </a:lvl4pPr>
            <a:lvl5pPr marL="1341105" indent="0">
              <a:buNone/>
              <a:defRPr sz="1173" b="1"/>
            </a:lvl5pPr>
            <a:lvl6pPr marL="1676381" indent="0">
              <a:buNone/>
              <a:defRPr sz="1173" b="1"/>
            </a:lvl6pPr>
            <a:lvl7pPr marL="2011657" indent="0">
              <a:buNone/>
              <a:defRPr sz="1173" b="1"/>
            </a:lvl7pPr>
            <a:lvl8pPr marL="2346933" indent="0">
              <a:buNone/>
              <a:defRPr sz="1173" b="1"/>
            </a:lvl8pPr>
            <a:lvl9pPr marL="2682210" indent="0">
              <a:buNone/>
              <a:defRPr sz="11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760" b="1"/>
            </a:lvl1pPr>
            <a:lvl2pPr marL="335276" indent="0">
              <a:buNone/>
              <a:defRPr sz="1467" b="1"/>
            </a:lvl2pPr>
            <a:lvl3pPr marL="670553" indent="0">
              <a:buNone/>
              <a:defRPr sz="1320" b="1"/>
            </a:lvl3pPr>
            <a:lvl4pPr marL="1005829" indent="0">
              <a:buNone/>
              <a:defRPr sz="1173" b="1"/>
            </a:lvl4pPr>
            <a:lvl5pPr marL="1341105" indent="0">
              <a:buNone/>
              <a:defRPr sz="1173" b="1"/>
            </a:lvl5pPr>
            <a:lvl6pPr marL="1676381" indent="0">
              <a:buNone/>
              <a:defRPr sz="1173" b="1"/>
            </a:lvl6pPr>
            <a:lvl7pPr marL="2011657" indent="0">
              <a:buNone/>
              <a:defRPr sz="1173" b="1"/>
            </a:lvl7pPr>
            <a:lvl8pPr marL="2346933" indent="0">
              <a:buNone/>
              <a:defRPr sz="1173" b="1"/>
            </a:lvl8pPr>
            <a:lvl9pPr marL="2682210" indent="0">
              <a:buNone/>
              <a:defRPr sz="11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8CF88D-DB84-864E-B4D2-374BA258182F}" type="datetimeFigureOut">
              <a:rPr lang="en-US" altLang="en-US" smtClean="0"/>
              <a:pPr>
                <a:defRPr/>
              </a:pPr>
              <a:t>11/10/2017</a:t>
            </a:fld>
            <a:endParaRPr lang="en-US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E7BBFC-3576-684F-AF3D-127B77C8516D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086053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0A86E6D-50BD-2248-BB65-748EEFCC373F}" type="datetimeFigureOut">
              <a:rPr lang="en-US" altLang="en-US" smtClean="0"/>
              <a:pPr>
                <a:defRPr/>
              </a:pPr>
              <a:t>11/10/2017</a:t>
            </a:fld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C5AA7B-095A-DC44-9485-ECA1CEFDCDD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931043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6759A5-6C9A-D44F-ABDC-FAE186DF7BD4}" type="datetimeFigureOut">
              <a:rPr lang="en-US" altLang="en-US" smtClean="0"/>
              <a:pPr>
                <a:defRPr/>
              </a:pPr>
              <a:t>11/10/2017</a:t>
            </a:fld>
            <a:endParaRPr lang="en-US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646228-2256-9748-819F-D70CCA9CB7F9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77739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SG"/>
              <a:t>Enterprise IT Transformation Advisor Training   |   IBM Global Technology Services</a:t>
            </a:r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C426F34-4EC7-4C3E-BCC5-CCD747DD43EB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r>
              <a:rPr lang="en-US"/>
              <a:t>9 November 2015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62743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0"/>
            <a:ext cx="2949178" cy="1600200"/>
          </a:xfrm>
        </p:spPr>
        <p:txBody>
          <a:bodyPr anchor="b"/>
          <a:lstStyle>
            <a:lvl1pPr>
              <a:defRPr sz="23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347"/>
            </a:lvl1pPr>
            <a:lvl2pPr>
              <a:defRPr sz="2053"/>
            </a:lvl2pPr>
            <a:lvl3pPr>
              <a:defRPr sz="1760"/>
            </a:lvl3pPr>
            <a:lvl4pPr>
              <a:defRPr sz="1467"/>
            </a:lvl4pPr>
            <a:lvl5pPr>
              <a:defRPr sz="1467"/>
            </a:lvl5pPr>
            <a:lvl6pPr>
              <a:defRPr sz="1467"/>
            </a:lvl6pPr>
            <a:lvl7pPr>
              <a:defRPr sz="1467"/>
            </a:lvl7pPr>
            <a:lvl8pPr>
              <a:defRPr sz="1467"/>
            </a:lvl8pPr>
            <a:lvl9pPr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0"/>
            <a:ext cx="2949178" cy="3811588"/>
          </a:xfrm>
        </p:spPr>
        <p:txBody>
          <a:bodyPr/>
          <a:lstStyle>
            <a:lvl1pPr marL="0" indent="0">
              <a:buNone/>
              <a:defRPr sz="1173"/>
            </a:lvl1pPr>
            <a:lvl2pPr marL="335276" indent="0">
              <a:buNone/>
              <a:defRPr sz="1027"/>
            </a:lvl2pPr>
            <a:lvl3pPr marL="670553" indent="0">
              <a:buNone/>
              <a:defRPr sz="880"/>
            </a:lvl3pPr>
            <a:lvl4pPr marL="1005829" indent="0">
              <a:buNone/>
              <a:defRPr sz="733"/>
            </a:lvl4pPr>
            <a:lvl5pPr marL="1341105" indent="0">
              <a:buNone/>
              <a:defRPr sz="733"/>
            </a:lvl5pPr>
            <a:lvl6pPr marL="1676381" indent="0">
              <a:buNone/>
              <a:defRPr sz="733"/>
            </a:lvl6pPr>
            <a:lvl7pPr marL="2011657" indent="0">
              <a:buNone/>
              <a:defRPr sz="733"/>
            </a:lvl7pPr>
            <a:lvl8pPr marL="2346933" indent="0">
              <a:buNone/>
              <a:defRPr sz="733"/>
            </a:lvl8pPr>
            <a:lvl9pPr marL="2682210" indent="0">
              <a:buNone/>
              <a:defRPr sz="7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3F08180-B358-5342-BB40-525E72918C3A}" type="datetimeFigureOut">
              <a:rPr lang="en-US" altLang="en-US" smtClean="0"/>
              <a:pPr>
                <a:defRPr/>
              </a:pPr>
              <a:t>11/10/2017</a:t>
            </a:fld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07AA17-1FAF-3145-A07E-516AA85A0A70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181447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0"/>
            <a:ext cx="2949178" cy="1600200"/>
          </a:xfrm>
        </p:spPr>
        <p:txBody>
          <a:bodyPr anchor="b"/>
          <a:lstStyle>
            <a:lvl1pPr>
              <a:defRPr sz="23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2347"/>
            </a:lvl1pPr>
            <a:lvl2pPr marL="335276" indent="0">
              <a:buNone/>
              <a:defRPr sz="2053"/>
            </a:lvl2pPr>
            <a:lvl3pPr marL="670553" indent="0">
              <a:buNone/>
              <a:defRPr sz="1760"/>
            </a:lvl3pPr>
            <a:lvl4pPr marL="1005829" indent="0">
              <a:buNone/>
              <a:defRPr sz="1467"/>
            </a:lvl4pPr>
            <a:lvl5pPr marL="1341105" indent="0">
              <a:buNone/>
              <a:defRPr sz="1467"/>
            </a:lvl5pPr>
            <a:lvl6pPr marL="1676381" indent="0">
              <a:buNone/>
              <a:defRPr sz="1467"/>
            </a:lvl6pPr>
            <a:lvl7pPr marL="2011657" indent="0">
              <a:buNone/>
              <a:defRPr sz="1467"/>
            </a:lvl7pPr>
            <a:lvl8pPr marL="2346933" indent="0">
              <a:buNone/>
              <a:defRPr sz="1467"/>
            </a:lvl8pPr>
            <a:lvl9pPr marL="2682210" indent="0">
              <a:buNone/>
              <a:defRPr sz="1467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0"/>
            <a:ext cx="2949178" cy="3811588"/>
          </a:xfrm>
        </p:spPr>
        <p:txBody>
          <a:bodyPr/>
          <a:lstStyle>
            <a:lvl1pPr marL="0" indent="0">
              <a:buNone/>
              <a:defRPr sz="1173"/>
            </a:lvl1pPr>
            <a:lvl2pPr marL="335276" indent="0">
              <a:buNone/>
              <a:defRPr sz="1027"/>
            </a:lvl2pPr>
            <a:lvl3pPr marL="670553" indent="0">
              <a:buNone/>
              <a:defRPr sz="880"/>
            </a:lvl3pPr>
            <a:lvl4pPr marL="1005829" indent="0">
              <a:buNone/>
              <a:defRPr sz="733"/>
            </a:lvl4pPr>
            <a:lvl5pPr marL="1341105" indent="0">
              <a:buNone/>
              <a:defRPr sz="733"/>
            </a:lvl5pPr>
            <a:lvl6pPr marL="1676381" indent="0">
              <a:buNone/>
              <a:defRPr sz="733"/>
            </a:lvl6pPr>
            <a:lvl7pPr marL="2011657" indent="0">
              <a:buNone/>
              <a:defRPr sz="733"/>
            </a:lvl7pPr>
            <a:lvl8pPr marL="2346933" indent="0">
              <a:buNone/>
              <a:defRPr sz="733"/>
            </a:lvl8pPr>
            <a:lvl9pPr marL="2682210" indent="0">
              <a:buNone/>
              <a:defRPr sz="7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1D503E7-55FE-5A4D-A482-99FB3671BD27}" type="datetimeFigureOut">
              <a:rPr lang="en-US" altLang="en-US" smtClean="0"/>
              <a:pPr>
                <a:defRPr/>
              </a:pPr>
              <a:t>11/10/2017</a:t>
            </a:fld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BC2036-A3E9-5B46-8A35-7506050DAF1D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357204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86A2B0-BCDF-7A4E-B12B-658D5B762030}" type="datetimeFigureOut">
              <a:rPr lang="en-US" altLang="en-US" smtClean="0"/>
              <a:pPr>
                <a:defRPr/>
              </a:pPr>
              <a:t>11/10/2017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D23957-70A5-2842-B2A5-2F079513C4EC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491537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FB8BCDD-5A02-8B4E-A0F5-3AF8A0A09DED}" type="datetimeFigureOut">
              <a:rPr lang="en-US" altLang="en-US" smtClean="0"/>
              <a:pPr>
                <a:defRPr/>
              </a:pPr>
              <a:t>11/10/2017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369386-8921-9246-82B0-0D3FE740EEED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115392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F57AC8-D77E-4E7B-8CF3-8D2061B208E4}" type="datetimeFigureOut">
              <a:rPr lang="en-US"/>
              <a:pPr>
                <a:defRPr/>
              </a:pPr>
              <a:t>11/10/2017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7CA527-2F3F-4A4E-AFD8-5D07D6F0ED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96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2B9899-7442-4CFB-A439-1950FD8C4CEC}" type="datetimeFigureOut">
              <a:rPr lang="en-US"/>
              <a:pPr>
                <a:defRPr/>
              </a:pPr>
              <a:t>11/10/2017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61D48B-5569-4953-B4FB-59B264D7CB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5425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A272AE-0AA8-4D6C-B7B4-0E8737CA09AA}" type="datetimeFigureOut">
              <a:rPr lang="en-US"/>
              <a:pPr>
                <a:defRPr/>
              </a:pPr>
              <a:t>11/10/2017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0FDF18-E317-4F45-88BA-CAF2C1EDF2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1507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7DE676-2E96-4782-AC67-47EC7904833F}" type="datetimeFigureOut">
              <a:rPr lang="en-US"/>
              <a:pPr>
                <a:defRPr/>
              </a:pPr>
              <a:t>11/10/2017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CFF0A8-5AB2-4906-B6C1-043635A247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4945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3CFC7E-4378-4DDB-94F3-7133212869DA}" type="datetimeFigureOut">
              <a:rPr lang="en-US"/>
              <a:pPr>
                <a:defRPr/>
              </a:pPr>
              <a:t>11/10/2017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4C76D9-3886-41FB-A234-2ACBB70A7D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891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9C8FC1-88C0-4047-9ADF-5B916D1B659A}" type="datetimeFigureOut">
              <a:rPr lang="en-US"/>
              <a:pPr>
                <a:defRPr/>
              </a:pPr>
              <a:t>11/10/2017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13AD92-FF1C-4B7F-9D3B-0F89D96C6E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379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4638" y="1371600"/>
            <a:ext cx="4221162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221163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SG"/>
              <a:t>Enterprise IT Transformation Advisor Training   |   IBM Global Technology Services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3BF36C5-3F2D-4140-BCC5-6F781703DFD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r>
              <a:rPr lang="en-US"/>
              <a:t>9 November 2015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54311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7454D0-4FC3-45D8-B8CD-DBDC749226C3}" type="datetimeFigureOut">
              <a:rPr lang="en-US"/>
              <a:pPr>
                <a:defRPr/>
              </a:pPr>
              <a:t>11/10/2017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1DEDCF-718B-4C87-9958-FD3D519A5E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7429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E8E7BD-A337-4DF9-ABA5-C0EF0A428E7F}" type="datetimeFigureOut">
              <a:rPr lang="en-US"/>
              <a:pPr>
                <a:defRPr/>
              </a:pPr>
              <a:t>11/10/2017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A340D4-1226-4AD1-916E-9D35087977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18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2302C3-A8E0-4C69-B706-8C5BE593BF92}" type="datetimeFigureOut">
              <a:rPr lang="en-US"/>
              <a:pPr>
                <a:defRPr/>
              </a:pPr>
              <a:t>11/10/2017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B4F844-C1F5-44AF-A18C-759CDDB266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1291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7C91F3-97EB-4CFE-8E80-2E677B2EC006}" type="datetimeFigureOut">
              <a:rPr lang="en-US"/>
              <a:pPr>
                <a:defRPr/>
              </a:pPr>
              <a:t>11/10/2017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DC68E8-B8BB-408B-AADA-94C8FD234F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0249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2F85F7-C9CD-48A3-91E5-B2274C516C8F}" type="datetimeFigureOut">
              <a:rPr lang="en-US"/>
              <a:pPr>
                <a:defRPr/>
              </a:pPr>
              <a:t>11/10/2017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35B125-CA20-4796-93A5-10B848A4E4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940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Header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SG"/>
              <a:t>Enterprise IT Transformation Advisor Training   |   IBM Global Technology Services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EA52503-4869-4E94-93FA-405D01696FD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74638" y="2002384"/>
            <a:ext cx="8594725" cy="43984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Text Placeholder 2"/>
          <p:cNvSpPr>
            <a:spLocks noGrp="1"/>
          </p:cNvSpPr>
          <p:nvPr>
            <p:ph type="body" idx="12"/>
          </p:nvPr>
        </p:nvSpPr>
        <p:spPr>
          <a:xfrm>
            <a:off x="274638" y="1380952"/>
            <a:ext cx="8594725" cy="535880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r>
              <a:rPr lang="en-US"/>
              <a:t>9 November 2015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7836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638" y="1380952"/>
            <a:ext cx="4224337" cy="535880"/>
          </a:xfrm>
        </p:spPr>
        <p:txBody>
          <a:bodyPr anchor="ctr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4638" y="2002384"/>
            <a:ext cx="4224337" cy="43789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49" y="1380952"/>
            <a:ext cx="4240213" cy="535880"/>
          </a:xfrm>
        </p:spPr>
        <p:txBody>
          <a:bodyPr anchor="ctr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02384"/>
            <a:ext cx="4240212" cy="43789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SG"/>
              <a:t>Enterprise IT Transformation Advisor Training   |   IBM Global Technology Services</a:t>
            </a:r>
            <a:endParaRPr lang="en-AU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812F632-BE5C-472F-9383-FF7B0E3F484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74638" y="457200"/>
            <a:ext cx="8594725" cy="838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r>
              <a:rPr lang="en-US"/>
              <a:t>9 November 2015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4248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SG"/>
              <a:t>Enterprise IT Transformation Advisor Training   |   IBM Global Technology Services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0FFBA74-A297-476A-9576-5FA25982D35F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r>
              <a:rPr lang="en-US"/>
              <a:t>9 November 2015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3162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SG"/>
              <a:t>Enterprise IT Transformation Advisor Training   |   IBM Global Technology Services</a:t>
            </a:r>
            <a:endParaRPr lang="en-AU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C4A9466-A77D-41D3-AAA1-27D358BB5A9E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r>
              <a:rPr lang="en-US"/>
              <a:t>9 November 2015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5848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SG"/>
              <a:t>Enterprise IT Transformation Advisor Training   |   IBM Global Technology Services</a:t>
            </a:r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F6A1A84-C813-4E02-A296-3069673C8F78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r>
              <a:rPr lang="en-US"/>
              <a:t>9 November 2015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5434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AU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SG"/>
              <a:t>Enterprise IT Transformation Advisor Training   |   IBM Global Technology Services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4C7A479-0848-4D66-A745-C35EDD708EC1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r>
              <a:rPr lang="en-US"/>
              <a:t>9 November 2015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7994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74638" y="457200"/>
            <a:ext cx="859472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dirty="0"/>
              <a:t>Main Slide Title</a:t>
            </a:r>
          </a:p>
        </p:txBody>
      </p:sp>
      <p:sp>
        <p:nvSpPr>
          <p:cNvPr id="206853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4638" y="1371600"/>
            <a:ext cx="8594725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dirty="0"/>
              <a:t>Level One</a:t>
            </a:r>
          </a:p>
          <a:p>
            <a:pPr lvl="1"/>
            <a:r>
              <a:rPr lang="en-AU" dirty="0"/>
              <a:t>Level Two</a:t>
            </a:r>
          </a:p>
          <a:p>
            <a:pPr lvl="2"/>
            <a:r>
              <a:rPr lang="en-AU" dirty="0"/>
              <a:t>Level Three</a:t>
            </a:r>
          </a:p>
          <a:p>
            <a:pPr lvl="3"/>
            <a:r>
              <a:rPr lang="en-AU" dirty="0"/>
              <a:t>Level Four</a:t>
            </a:r>
          </a:p>
          <a:p>
            <a:pPr lvl="4"/>
            <a:r>
              <a:rPr lang="en-AU" dirty="0"/>
              <a:t>Level Five</a:t>
            </a:r>
          </a:p>
        </p:txBody>
      </p:sp>
      <p:sp>
        <p:nvSpPr>
          <p:cNvPr id="20685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83568" y="6534150"/>
            <a:ext cx="4679032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6840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800" b="0"/>
            </a:lvl1pPr>
          </a:lstStyle>
          <a:p>
            <a:r>
              <a:rPr lang="en-SG"/>
              <a:t>Enterprise IT Transformation Advisor Training   |   IBM Global Technology Services</a:t>
            </a:r>
            <a:endParaRPr lang="en-AU" dirty="0"/>
          </a:p>
        </p:txBody>
      </p:sp>
      <p:sp>
        <p:nvSpPr>
          <p:cNvPr id="20685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4925" y="6534150"/>
            <a:ext cx="57663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44000" tIns="6840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800" b="0"/>
            </a:lvl1pPr>
          </a:lstStyle>
          <a:p>
            <a:fld id="{4EA52503-4869-4E94-93FA-405D01696FD2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206858" name="Text Box 10"/>
          <p:cNvSpPr txBox="1">
            <a:spLocks noChangeArrowheads="1"/>
          </p:cNvSpPr>
          <p:nvPr/>
        </p:nvSpPr>
        <p:spPr bwMode="auto">
          <a:xfrm>
            <a:off x="7162800" y="6553200"/>
            <a:ext cx="1781175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0"/>
              </a:spcBef>
              <a:buFontTx/>
              <a:buNone/>
            </a:pPr>
            <a:r>
              <a:rPr lang="en-AU" sz="800" b="0" dirty="0"/>
              <a:t>© Copyright IBM Corporation 2015</a:t>
            </a:r>
          </a:p>
        </p:txBody>
      </p:sp>
      <p:sp>
        <p:nvSpPr>
          <p:cNvPr id="206871" name="Line 23"/>
          <p:cNvSpPr>
            <a:spLocks noChangeShapeType="1"/>
          </p:cNvSpPr>
          <p:nvPr/>
        </p:nvSpPr>
        <p:spPr bwMode="auto">
          <a:xfrm flipV="1">
            <a:off x="274638" y="404813"/>
            <a:ext cx="8594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5383113" y="6534150"/>
            <a:ext cx="178117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44000" tIns="6840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AU" sz="800" b="0" smtClean="0"/>
            </a:lvl1pPr>
          </a:lstStyle>
          <a:p>
            <a:pPr>
              <a:spcBef>
                <a:spcPct val="0"/>
              </a:spcBef>
              <a:buFontTx/>
              <a:buNone/>
            </a:pPr>
            <a:r>
              <a:rPr lang="en-US"/>
              <a:t>9 November 2015</a:t>
            </a:r>
            <a:endParaRPr lang="en-AU"/>
          </a:p>
        </p:txBody>
      </p:sp>
      <p:pic>
        <p:nvPicPr>
          <p:cNvPr id="11" name="Picture 6" descr="5300_IBM_Black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299" y="116890"/>
            <a:ext cx="576064" cy="215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 userDrawn="1"/>
        </p:nvSpPr>
        <p:spPr>
          <a:xfrm>
            <a:off x="299974" y="116890"/>
            <a:ext cx="2759858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>
              <a:buNone/>
            </a:pPr>
            <a:r>
              <a:rPr lang="en-US" b="0" dirty="0"/>
              <a:t>IBM</a:t>
            </a:r>
            <a:r>
              <a:rPr lang="en-US" baseline="0" dirty="0"/>
              <a:t> Global Technology Services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04163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9" r:id="rId3"/>
    <p:sldLayoutId id="2147483677" r:id="rId4"/>
    <p:sldLayoutId id="2147483670" r:id="rId5"/>
    <p:sldLayoutId id="2147483671" r:id="rId6"/>
    <p:sldLayoutId id="2147483672" r:id="rId7"/>
    <p:sldLayoutId id="2147483668" r:id="rId8"/>
    <p:sldLayoutId id="2147483673" r:id="rId9"/>
    <p:sldLayoutId id="2147483674" r:id="rId10"/>
    <p:sldLayoutId id="2147483675" r:id="rId11"/>
    <p:sldLayoutId id="2147483676" r:id="rId12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200">
          <a:solidFill>
            <a:schemeClr val="accent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200">
          <a:solidFill>
            <a:schemeClr val="accent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200">
          <a:solidFill>
            <a:schemeClr val="accent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200">
          <a:solidFill>
            <a:schemeClr val="accent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200">
          <a:solidFill>
            <a:schemeClr val="accent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200">
          <a:solidFill>
            <a:schemeClr val="accent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200">
          <a:solidFill>
            <a:schemeClr val="accent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200">
          <a:solidFill>
            <a:schemeClr val="accent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79388" indent="-179388" algn="l" rtl="0" eaLnBrk="1" fontAlgn="base" hangingPunct="1">
        <a:spcBef>
          <a:spcPct val="4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536575" indent="-179388" algn="l" rtl="0" eaLnBrk="1" fontAlgn="base" hangingPunct="1">
        <a:spcBef>
          <a:spcPct val="4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179388" algn="l" rtl="0" eaLnBrk="1" fontAlgn="base" hangingPunct="1">
        <a:spcBef>
          <a:spcPct val="40000"/>
        </a:spcBef>
        <a:spcAft>
          <a:spcPct val="0"/>
        </a:spcAft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50950" indent="-179388" algn="l" rtl="0" eaLnBrk="1" fontAlgn="base" hangingPunct="1">
        <a:spcBef>
          <a:spcPct val="40000"/>
        </a:spcBef>
        <a:spcAft>
          <a:spcPct val="0"/>
        </a:spcAft>
        <a:buFont typeface="Arial" panose="020B06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19250" indent="-179388" algn="l" rtl="0" eaLnBrk="1" fontAlgn="base" hangingPunct="1">
        <a:spcBef>
          <a:spcPct val="40000"/>
        </a:spcBef>
        <a:spcAft>
          <a:spcPct val="0"/>
        </a:spcAft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EEC9DC8-5A72-9444-A893-B4DCE41C0E90}" type="datetimeFigureOut">
              <a:rPr lang="en-US" altLang="en-US" smtClean="0"/>
              <a:pPr>
                <a:defRPr/>
              </a:pPr>
              <a:t>11/10/2017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12205E6-9B1B-6743-B046-B13431D8AA88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93000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670553" rtl="0" eaLnBrk="1" latinLnBrk="0" hangingPunct="1">
        <a:lnSpc>
          <a:spcPct val="90000"/>
        </a:lnSpc>
        <a:spcBef>
          <a:spcPct val="0"/>
        </a:spcBef>
        <a:buNone/>
        <a:defRPr sz="322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7638" indent="-167638" algn="l" defTabSz="670553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053" kern="1200">
          <a:solidFill>
            <a:schemeClr val="tx1"/>
          </a:solidFill>
          <a:latin typeface="+mn-lt"/>
          <a:ea typeface="+mn-ea"/>
          <a:cs typeface="+mn-cs"/>
        </a:defRPr>
      </a:lvl1pPr>
      <a:lvl2pPr marL="502914" indent="-167638" algn="l" defTabSz="67055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760" kern="1200">
          <a:solidFill>
            <a:schemeClr val="tx1"/>
          </a:solidFill>
          <a:latin typeface="+mn-lt"/>
          <a:ea typeface="+mn-ea"/>
          <a:cs typeface="+mn-cs"/>
        </a:defRPr>
      </a:lvl2pPr>
      <a:lvl3pPr marL="838191" indent="-167638" algn="l" defTabSz="67055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3pPr>
      <a:lvl4pPr marL="1173467" indent="-167638" algn="l" defTabSz="67055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0" kern="1200">
          <a:solidFill>
            <a:schemeClr val="tx1"/>
          </a:solidFill>
          <a:latin typeface="+mn-lt"/>
          <a:ea typeface="+mn-ea"/>
          <a:cs typeface="+mn-cs"/>
        </a:defRPr>
      </a:lvl4pPr>
      <a:lvl5pPr marL="1508743" indent="-167638" algn="l" defTabSz="67055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0" kern="1200">
          <a:solidFill>
            <a:schemeClr val="tx1"/>
          </a:solidFill>
          <a:latin typeface="+mn-lt"/>
          <a:ea typeface="+mn-ea"/>
          <a:cs typeface="+mn-cs"/>
        </a:defRPr>
      </a:lvl5pPr>
      <a:lvl6pPr marL="1844019" indent="-167638" algn="l" defTabSz="67055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0" kern="1200">
          <a:solidFill>
            <a:schemeClr val="tx1"/>
          </a:solidFill>
          <a:latin typeface="+mn-lt"/>
          <a:ea typeface="+mn-ea"/>
          <a:cs typeface="+mn-cs"/>
        </a:defRPr>
      </a:lvl6pPr>
      <a:lvl7pPr marL="2179295" indent="-167638" algn="l" defTabSz="67055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0" kern="1200">
          <a:solidFill>
            <a:schemeClr val="tx1"/>
          </a:solidFill>
          <a:latin typeface="+mn-lt"/>
          <a:ea typeface="+mn-ea"/>
          <a:cs typeface="+mn-cs"/>
        </a:defRPr>
      </a:lvl7pPr>
      <a:lvl8pPr marL="2514572" indent="-167638" algn="l" defTabSz="67055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0" kern="1200">
          <a:solidFill>
            <a:schemeClr val="tx1"/>
          </a:solidFill>
          <a:latin typeface="+mn-lt"/>
          <a:ea typeface="+mn-ea"/>
          <a:cs typeface="+mn-cs"/>
        </a:defRPr>
      </a:lvl8pPr>
      <a:lvl9pPr marL="2849848" indent="-167638" algn="l" defTabSz="670553" rtl="0" eaLnBrk="1" latinLnBrk="0" hangingPunct="1">
        <a:lnSpc>
          <a:spcPct val="90000"/>
        </a:lnSpc>
        <a:spcBef>
          <a:spcPts val="367"/>
        </a:spcBef>
        <a:buFont typeface="Arial" panose="020B0604020202020204" pitchFamily="34" charset="0"/>
        <a:buChar char="•"/>
        <a:defRPr sz="13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70553" rtl="0" eaLnBrk="1" latinLnBrk="0" hangingPunct="1">
        <a:defRPr sz="1320" kern="1200">
          <a:solidFill>
            <a:schemeClr val="tx1"/>
          </a:solidFill>
          <a:latin typeface="+mn-lt"/>
          <a:ea typeface="+mn-ea"/>
          <a:cs typeface="+mn-cs"/>
        </a:defRPr>
      </a:lvl1pPr>
      <a:lvl2pPr marL="335276" algn="l" defTabSz="670553" rtl="0" eaLnBrk="1" latinLnBrk="0" hangingPunct="1">
        <a:defRPr sz="1320" kern="1200">
          <a:solidFill>
            <a:schemeClr val="tx1"/>
          </a:solidFill>
          <a:latin typeface="+mn-lt"/>
          <a:ea typeface="+mn-ea"/>
          <a:cs typeface="+mn-cs"/>
        </a:defRPr>
      </a:lvl2pPr>
      <a:lvl3pPr marL="670553" algn="l" defTabSz="670553" rtl="0" eaLnBrk="1" latinLnBrk="0" hangingPunct="1">
        <a:defRPr sz="132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29" algn="l" defTabSz="670553" rtl="0" eaLnBrk="1" latinLnBrk="0" hangingPunct="1">
        <a:defRPr sz="1320" kern="1200">
          <a:solidFill>
            <a:schemeClr val="tx1"/>
          </a:solidFill>
          <a:latin typeface="+mn-lt"/>
          <a:ea typeface="+mn-ea"/>
          <a:cs typeface="+mn-cs"/>
        </a:defRPr>
      </a:lvl4pPr>
      <a:lvl5pPr marL="1341105" algn="l" defTabSz="670553" rtl="0" eaLnBrk="1" latinLnBrk="0" hangingPunct="1">
        <a:defRPr sz="1320" kern="1200">
          <a:solidFill>
            <a:schemeClr val="tx1"/>
          </a:solidFill>
          <a:latin typeface="+mn-lt"/>
          <a:ea typeface="+mn-ea"/>
          <a:cs typeface="+mn-cs"/>
        </a:defRPr>
      </a:lvl5pPr>
      <a:lvl6pPr marL="1676381" algn="l" defTabSz="670553" rtl="0" eaLnBrk="1" latinLnBrk="0" hangingPunct="1">
        <a:defRPr sz="132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57" algn="l" defTabSz="670553" rtl="0" eaLnBrk="1" latinLnBrk="0" hangingPunct="1">
        <a:defRPr sz="1320" kern="1200">
          <a:solidFill>
            <a:schemeClr val="tx1"/>
          </a:solidFill>
          <a:latin typeface="+mn-lt"/>
          <a:ea typeface="+mn-ea"/>
          <a:cs typeface="+mn-cs"/>
        </a:defRPr>
      </a:lvl7pPr>
      <a:lvl8pPr marL="2346933" algn="l" defTabSz="670553" rtl="0" eaLnBrk="1" latinLnBrk="0" hangingPunct="1">
        <a:defRPr sz="1320" kern="1200">
          <a:solidFill>
            <a:schemeClr val="tx1"/>
          </a:solidFill>
          <a:latin typeface="+mn-lt"/>
          <a:ea typeface="+mn-ea"/>
          <a:cs typeface="+mn-cs"/>
        </a:defRPr>
      </a:lvl8pPr>
      <a:lvl9pPr marL="2682210" algn="l" defTabSz="670553" rtl="0" eaLnBrk="1" latinLnBrk="0" hangingPunct="1">
        <a:defRPr sz="13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6"/>
            <a:ext cx="7886700" cy="5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116013"/>
            <a:ext cx="7886700" cy="506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solidFill>
                  <a:srgbClr val="898989"/>
                </a:solidFill>
              </a:defRPr>
            </a:lvl1pPr>
          </a:lstStyle>
          <a:p>
            <a:pPr>
              <a:spcBef>
                <a:spcPct val="0"/>
              </a:spcBef>
              <a:buFontTx/>
              <a:buNone/>
              <a:defRPr/>
            </a:pPr>
            <a:fld id="{1FC0FB38-AA51-499B-97B8-35E45D45984A}" type="datetimeFigureOut">
              <a:rPr lang="en-US" b="0">
                <a:latin typeface="Calibri" panose="020F0502020204030204" pitchFamily="34" charset="0"/>
              </a:rPr>
              <a:pPr>
                <a:spcBef>
                  <a:spcPct val="0"/>
                </a:spcBef>
                <a:buFontTx/>
                <a:buNone/>
                <a:defRPr/>
              </a:pPr>
              <a:t>11/10/2017</a:t>
            </a:fld>
            <a:endParaRPr lang="en-US" b="0">
              <a:latin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900">
                <a:solidFill>
                  <a:srgbClr val="898989"/>
                </a:solidFill>
              </a:defRPr>
            </a:lvl1pPr>
          </a:lstStyle>
          <a:p>
            <a:pPr>
              <a:spcBef>
                <a:spcPct val="0"/>
              </a:spcBef>
              <a:buFontTx/>
              <a:buNone/>
              <a:defRPr/>
            </a:pPr>
            <a:endParaRPr lang="en-US" b="0">
              <a:latin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rgbClr val="898989"/>
                </a:solidFill>
              </a:defRPr>
            </a:lvl1pPr>
          </a:lstStyle>
          <a:p>
            <a:pPr>
              <a:spcBef>
                <a:spcPct val="0"/>
              </a:spcBef>
              <a:buFontTx/>
              <a:buNone/>
              <a:defRPr/>
            </a:pPr>
            <a:fld id="{E9D18AC6-B44F-4599-BFA7-8B9B46DF301B}" type="slidenum">
              <a:rPr lang="en-US" b="0">
                <a:latin typeface="Calibri" panose="020F0502020204030204" pitchFamily="34" charset="0"/>
              </a:rPr>
              <a:pPr>
                <a:spcBef>
                  <a:spcPct val="0"/>
                </a:spcBef>
                <a:buFontTx/>
                <a:buNone/>
                <a:defRPr/>
              </a:pPr>
              <a:t>‹#›</a:t>
            </a:fld>
            <a:endParaRPr lang="en-US" b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706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kern="1200">
          <a:solidFill>
            <a:srgbClr val="0070C0"/>
          </a:solidFill>
          <a:latin typeface="+mn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0070C0"/>
          </a:solidFill>
          <a:latin typeface="Calibri" panose="020F05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0070C0"/>
          </a:solidFill>
          <a:latin typeface="Calibri" panose="020F05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0070C0"/>
          </a:solidFill>
          <a:latin typeface="Calibri" panose="020F05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0070C0"/>
          </a:solidFill>
          <a:latin typeface="Calibri" panose="020F0502020204030204" pitchFamily="34" charset="0"/>
        </a:defRPr>
      </a:lvl5pPr>
      <a:lvl6pPr marL="342900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anose="020F0502020204030204" pitchFamily="34" charset="0"/>
        </a:defRPr>
      </a:lvl6pPr>
      <a:lvl7pPr marL="685800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anose="020F0502020204030204" pitchFamily="34" charset="0"/>
        </a:defRPr>
      </a:lvl7pPr>
      <a:lvl8pPr marL="1028700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anose="020F0502020204030204" pitchFamily="34" charset="0"/>
        </a:defRPr>
      </a:lvl8pPr>
      <a:lvl9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171450" indent="-171450" algn="l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10.png"/><Relationship Id="rId21" Type="http://schemas.openxmlformats.org/officeDocument/2006/relationships/image" Target="../media/image27.png"/><Relationship Id="rId7" Type="http://schemas.microsoft.com/office/2007/relationships/hdphoto" Target="../media/hdphoto1.wdp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png"/><Relationship Id="rId20" Type="http://schemas.openxmlformats.org/officeDocument/2006/relationships/image" Target="../media/image26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jpe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2.jpeg"/><Relationship Id="rId15" Type="http://schemas.openxmlformats.org/officeDocument/2006/relationships/image" Target="../media/image21.png"/><Relationship Id="rId23" Type="http://schemas.openxmlformats.org/officeDocument/2006/relationships/image" Target="../media/image29.jpeg"/><Relationship Id="rId10" Type="http://schemas.openxmlformats.org/officeDocument/2006/relationships/image" Target="../media/image16.emf"/><Relationship Id="rId19" Type="http://schemas.openxmlformats.org/officeDocument/2006/relationships/image" Target="../media/image25.png"/><Relationship Id="rId4" Type="http://schemas.openxmlformats.org/officeDocument/2006/relationships/image" Target="../media/image11.png"/><Relationship Id="rId9" Type="http://schemas.openxmlformats.org/officeDocument/2006/relationships/image" Target="../media/image15.jpe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digitate.com/" TargetMode="External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8.png"/><Relationship Id="rId11" Type="http://schemas.openxmlformats.org/officeDocument/2006/relationships/hyperlink" Target="https://www.hcltech.com/autonomics-and-orchestration" TargetMode="External"/><Relationship Id="rId5" Type="http://schemas.openxmlformats.org/officeDocument/2006/relationships/image" Target="../media/image37.png"/><Relationship Id="rId10" Type="http://schemas.openxmlformats.org/officeDocument/2006/relationships/hyperlink" Target="https://www.infosys.com/nia/" TargetMode="External"/><Relationship Id="rId4" Type="http://schemas.openxmlformats.org/officeDocument/2006/relationships/image" Target="../media/image36.png"/><Relationship Id="rId9" Type="http://schemas.openxmlformats.org/officeDocument/2006/relationships/hyperlink" Target="http://www.wipro.com/holme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2258639"/>
            <a:ext cx="8692455" cy="1530401"/>
          </a:xfrm>
        </p:spPr>
        <p:txBody>
          <a:bodyPr/>
          <a:lstStyle/>
          <a:p>
            <a:r>
              <a:rPr lang="en-AU" sz="1800" dirty="0"/>
              <a:t>Enterprise IT Transformation Advisor Training</a:t>
            </a:r>
            <a:br>
              <a:rPr lang="en-AU" sz="1800" dirty="0"/>
            </a:br>
            <a:r>
              <a:rPr lang="en-AU" dirty="0" smtClean="0"/>
              <a:t>IBM Services Platform With Watson</a:t>
            </a:r>
            <a:br>
              <a:rPr lang="en-AU" dirty="0" smtClean="0"/>
            </a:br>
            <a:r>
              <a:rPr lang="en-AU" dirty="0" smtClean="0"/>
              <a:t>Approach With Clients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Enterprise IT Transformation Advisor Community</a:t>
            </a:r>
          </a:p>
          <a:p>
            <a:r>
              <a:rPr lang="en-AU" dirty="0"/>
              <a:t>IBM Global Technology Services</a:t>
            </a:r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r>
              <a:rPr lang="en-US" dirty="0"/>
              <a:t>August 15</a:t>
            </a:r>
            <a:r>
              <a:rPr lang="en-US" baseline="30000" dirty="0"/>
              <a:t>th</a:t>
            </a:r>
            <a:r>
              <a:rPr lang="en-US" dirty="0"/>
              <a:t> 2017</a:t>
            </a:r>
            <a:endParaRPr lang="en-AU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Enterprise IT Transformation Advisor Training   |   IBM Global Technology Services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4599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515" y="2564904"/>
            <a:ext cx="7886700" cy="1325563"/>
          </a:xfrm>
        </p:spPr>
        <p:txBody>
          <a:bodyPr/>
          <a:lstStyle/>
          <a:p>
            <a:pPr algn="ctr"/>
            <a:r>
              <a:rPr lang="es-ES" dirty="0" smtClean="0"/>
              <a:t>Case </a:t>
            </a:r>
            <a:r>
              <a:rPr lang="es-ES" dirty="0" err="1" smtClean="0"/>
              <a:t>Study</a:t>
            </a:r>
            <a:r>
              <a:rPr lang="es-ES" dirty="0" smtClean="0"/>
              <a:t>: </a:t>
            </a:r>
            <a:r>
              <a:rPr lang="es-ES" dirty="0" err="1" smtClean="0"/>
              <a:t>The</a:t>
            </a:r>
            <a:r>
              <a:rPr lang="es-ES" dirty="0" smtClean="0"/>
              <a:t> BBVA Omega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700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dirty="0" err="1" smtClean="0"/>
              <a:t>The</a:t>
            </a:r>
            <a:r>
              <a:rPr lang="es-ES" sz="2800" dirty="0" smtClean="0"/>
              <a:t> BBVA </a:t>
            </a:r>
            <a:r>
              <a:rPr lang="es-ES" sz="2800" dirty="0" smtClean="0"/>
              <a:t>Project</a:t>
            </a:r>
            <a:endParaRPr lang="en-US" sz="28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4551760" y="2101454"/>
            <a:ext cx="3392090" cy="1087040"/>
          </a:xfrm>
          <a:prstGeom prst="rect">
            <a:avLst/>
          </a:prstGeom>
          <a:noFill/>
          <a:ln w="6350">
            <a:noFill/>
            <a:prstDash val="dashDot"/>
          </a:ln>
        </p:spPr>
        <p:txBody>
          <a:bodyPr/>
          <a:lstStyle/>
          <a:p>
            <a:pPr defTabSz="342900" eaLnBrk="0" fontAlgn="auto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b="0" dirty="0">
                <a:solidFill>
                  <a:srgbClr val="44546A"/>
                </a:solidFill>
                <a:latin typeface="Arial"/>
              </a:rPr>
              <a:t>Client Value and Business Impact</a:t>
            </a:r>
          </a:p>
          <a:p>
            <a:pPr marL="200025" indent="-135731" defTabSz="342900" eaLnBrk="0" fontAlgn="auto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Font typeface="Arial" panose="020B0604020202020204" pitchFamily="34" charset="0"/>
              <a:buChar char="•"/>
              <a:defRPr/>
            </a:pPr>
            <a:r>
              <a:rPr lang="en-GB" altLang="en-US" sz="825" b="0" dirty="0">
                <a:solidFill>
                  <a:srgbClr val="000000"/>
                </a:solidFill>
                <a:latin typeface="Arial"/>
              </a:rPr>
              <a:t>Predictable cost of legacy environment and variable charging model to reduce cost along with cloud migration programme.</a:t>
            </a:r>
          </a:p>
          <a:p>
            <a:pPr marL="200025" indent="-135731" defTabSz="342900" eaLnBrk="0" fontAlgn="auto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Font typeface="Arial" panose="020B0604020202020204" pitchFamily="34" charset="0"/>
              <a:buChar char="•"/>
              <a:defRPr/>
            </a:pPr>
            <a:r>
              <a:rPr lang="en-GB" altLang="en-US" sz="825" b="0" dirty="0">
                <a:solidFill>
                  <a:srgbClr val="000000"/>
                </a:solidFill>
                <a:latin typeface="Arial"/>
              </a:rPr>
              <a:t>Stable legacy operations and shift resource focus and skills to cloud.</a:t>
            </a:r>
          </a:p>
          <a:p>
            <a:pPr marL="200025" indent="-135731" defTabSz="342900" eaLnBrk="0" fontAlgn="auto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Font typeface="Arial" panose="020B0604020202020204" pitchFamily="34" charset="0"/>
              <a:buChar char="•"/>
              <a:defRPr/>
            </a:pPr>
            <a:r>
              <a:rPr lang="en-GB" altLang="en-US" sz="825" b="0" dirty="0">
                <a:solidFill>
                  <a:srgbClr val="000000"/>
                </a:solidFill>
                <a:latin typeface="Arial"/>
              </a:rPr>
              <a:t>Technology infusion and service stability.</a:t>
            </a:r>
          </a:p>
          <a:p>
            <a:pPr marL="200025" indent="-135731" defTabSz="342900" eaLnBrk="0" fontAlgn="auto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Font typeface="Arial" panose="020B0604020202020204" pitchFamily="34" charset="0"/>
              <a:buChar char="•"/>
              <a:defRPr/>
            </a:pPr>
            <a:r>
              <a:rPr lang="en-GB" altLang="en-US" sz="825" b="0" dirty="0">
                <a:solidFill>
                  <a:srgbClr val="000000"/>
                </a:solidFill>
                <a:latin typeface="Arial"/>
              </a:rPr>
              <a:t>Establish a global IT operating model.</a:t>
            </a:r>
            <a:endParaRPr lang="en-US" altLang="en-US" sz="825" b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4" name="TextBox 9"/>
          <p:cNvSpPr txBox="1">
            <a:spLocks noChangeArrowheads="1"/>
          </p:cNvSpPr>
          <p:nvPr/>
        </p:nvSpPr>
        <p:spPr bwMode="auto">
          <a:xfrm>
            <a:off x="379810" y="1778794"/>
            <a:ext cx="3102769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prstDash val="dashDot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r>
              <a:rPr lang="en-AU" sz="1500" b="0">
                <a:solidFill>
                  <a:srgbClr val="5B9BD5"/>
                </a:solidFill>
                <a:latin typeface="Arial" panose="020B0604020202020204" pitchFamily="34" charset="0"/>
              </a:rPr>
              <a:t>Client, Challenge and Solution</a:t>
            </a:r>
          </a:p>
        </p:txBody>
      </p:sp>
      <p:sp>
        <p:nvSpPr>
          <p:cNvPr id="5125" name="TextBox 10"/>
          <p:cNvSpPr txBox="1">
            <a:spLocks noChangeArrowheads="1"/>
          </p:cNvSpPr>
          <p:nvPr/>
        </p:nvSpPr>
        <p:spPr bwMode="auto">
          <a:xfrm>
            <a:off x="4551760" y="1778794"/>
            <a:ext cx="300275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prstDash val="dashDot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FontTx/>
              <a:buNone/>
            </a:pPr>
            <a:r>
              <a:rPr lang="en-AU" sz="1500" b="0">
                <a:solidFill>
                  <a:srgbClr val="5B9BD5"/>
                </a:solidFill>
                <a:latin typeface="Arial" panose="020B0604020202020204" pitchFamily="34" charset="0"/>
              </a:rPr>
              <a:t>Impact and Lessons Learned</a:t>
            </a: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379810" y="2097881"/>
            <a:ext cx="4174331" cy="1377554"/>
          </a:xfrm>
          <a:prstGeom prst="rect">
            <a:avLst/>
          </a:prstGeom>
          <a:noFill/>
          <a:ln w="6350">
            <a:noFill/>
            <a:prstDash val="dashDot"/>
            <a:miter lim="800000"/>
            <a:headEnd/>
            <a:tailEnd/>
          </a:ln>
        </p:spPr>
        <p:txBody>
          <a:bodyPr/>
          <a:lstStyle/>
          <a:p>
            <a:pPr defTabSz="342900" eaLnBrk="0" fontAlgn="auto" hangingPunct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b="0" dirty="0">
                <a:solidFill>
                  <a:srgbClr val="44546A"/>
                </a:solidFill>
                <a:latin typeface="Arial"/>
              </a:rPr>
              <a:t>Client Background and Challenge</a:t>
            </a:r>
          </a:p>
          <a:p>
            <a:pPr marL="200025" indent="-135731" defTabSz="342900" eaLnBrk="0" fontAlgn="auto" hangingPunct="0"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Font typeface="Arial" panose="020B0604020202020204" pitchFamily="34" charset="0"/>
              <a:buChar char="•"/>
              <a:defRPr/>
            </a:pPr>
            <a:r>
              <a:rPr lang="en-GB" sz="825" b="0" dirty="0">
                <a:solidFill>
                  <a:srgbClr val="000000"/>
                </a:solidFill>
                <a:latin typeface="Arial"/>
              </a:rPr>
              <a:t>BBVA is a customer-centric global retail financial group, full range catalogue of financial and non-financial products and services. Solid leadership position in the Spanish market; largest financial institution in Mexico.</a:t>
            </a:r>
          </a:p>
          <a:p>
            <a:pPr marL="200025" indent="-135731" defTabSz="342900" eaLnBrk="0" fontAlgn="auto" hangingPunct="0"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Font typeface="Arial" panose="020B0604020202020204" pitchFamily="34" charset="0"/>
              <a:buChar char="•"/>
              <a:defRPr/>
            </a:pPr>
            <a:r>
              <a:rPr lang="en-GB" sz="825" b="0" dirty="0">
                <a:solidFill>
                  <a:srgbClr val="000000"/>
                </a:solidFill>
                <a:latin typeface="Arial"/>
              </a:rPr>
              <a:t>Digital transformation is a strategic priority, moving quickly off traditional MF towards a more optimized, reliable, flexible and scalable infrastructure. </a:t>
            </a:r>
          </a:p>
          <a:p>
            <a:pPr marL="200025" indent="-135731" defTabSz="342900" eaLnBrk="0" fontAlgn="auto" hangingPunct="0"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Font typeface="Arial" panose="020B0604020202020204" pitchFamily="34" charset="0"/>
              <a:buChar char="•"/>
              <a:defRPr/>
            </a:pPr>
            <a:r>
              <a:rPr lang="en-GB" sz="825" b="0" dirty="0">
                <a:solidFill>
                  <a:srgbClr val="000000"/>
                </a:solidFill>
                <a:latin typeface="Arial"/>
              </a:rPr>
              <a:t>Challenge: </a:t>
            </a:r>
          </a:p>
          <a:p>
            <a:pPr marL="542925" lvl="1" indent="-135731" defTabSz="342900" eaLnBrk="0" fontAlgn="auto" hangingPunct="0"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Font typeface="Arial" panose="020B0604020202020204" pitchFamily="34" charset="0"/>
              <a:buChar char="•"/>
              <a:defRPr/>
            </a:pPr>
            <a:r>
              <a:rPr lang="en-GB" sz="825" dirty="0">
                <a:solidFill>
                  <a:srgbClr val="000000"/>
                </a:solidFill>
                <a:latin typeface="Arial"/>
              </a:rPr>
              <a:t>BBVA needs a dynamically scalable infrastructure, aligned with the new technological trends to further enhance its competitive profile</a:t>
            </a:r>
            <a:r>
              <a:rPr lang="en-GB" sz="825" b="0" dirty="0">
                <a:solidFill>
                  <a:srgbClr val="000000"/>
                </a:solidFill>
                <a:latin typeface="Arial"/>
              </a:rPr>
              <a:t>.</a:t>
            </a:r>
          </a:p>
        </p:txBody>
      </p:sp>
      <p:sp>
        <p:nvSpPr>
          <p:cNvPr id="7" name="TextBox 10"/>
          <p:cNvSpPr txBox="1">
            <a:spLocks noChangeArrowheads="1"/>
          </p:cNvSpPr>
          <p:nvPr/>
        </p:nvSpPr>
        <p:spPr bwMode="auto">
          <a:xfrm>
            <a:off x="379810" y="3419475"/>
            <a:ext cx="4108847" cy="1476375"/>
          </a:xfrm>
          <a:prstGeom prst="rect">
            <a:avLst/>
          </a:prstGeom>
          <a:noFill/>
          <a:ln w="6350">
            <a:noFill/>
            <a:prstDash val="dashDot"/>
            <a:miter lim="800000"/>
            <a:headEnd/>
            <a:tailEnd/>
          </a:ln>
        </p:spPr>
        <p:txBody>
          <a:bodyPr/>
          <a:lstStyle/>
          <a:p>
            <a:pPr defTabSz="342900" eaLnBrk="0" fontAlgn="auto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b="0" dirty="0">
                <a:solidFill>
                  <a:srgbClr val="44546A"/>
                </a:solidFill>
                <a:latin typeface="Arial"/>
              </a:rPr>
              <a:t>Enterprise Transformation Solution</a:t>
            </a:r>
          </a:p>
          <a:p>
            <a:pPr marL="200025" indent="-135731" defTabSz="342900" eaLnBrk="0" fontAlgn="auto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Font typeface="Arial" panose="020B0604020202020204" pitchFamily="34" charset="0"/>
              <a:buChar char="•"/>
              <a:defRPr/>
            </a:pPr>
            <a:r>
              <a:rPr lang="en-US" sz="825" b="0" dirty="0">
                <a:solidFill>
                  <a:srgbClr val="000000"/>
                </a:solidFill>
                <a:latin typeface="Arial"/>
              </a:rPr>
              <a:t>Full 10-yr SO solution:</a:t>
            </a:r>
          </a:p>
          <a:p>
            <a:pPr marL="407194" lvl="1" indent="-135731" defTabSz="342900" eaLnBrk="0" fontAlgn="auto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Font typeface="Arial" panose="020B0604020202020204" pitchFamily="34" charset="0"/>
              <a:buChar char="•"/>
              <a:defRPr/>
            </a:pPr>
            <a:r>
              <a:rPr lang="en-US" sz="825" b="0" dirty="0">
                <a:solidFill>
                  <a:srgbClr val="000000"/>
                </a:solidFill>
                <a:latin typeface="Arial"/>
              </a:rPr>
              <a:t>Sites in Spain and Mexico.</a:t>
            </a:r>
          </a:p>
          <a:p>
            <a:pPr marL="407194" lvl="1" indent="-135731" defTabSz="342900" eaLnBrk="0" fontAlgn="auto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Font typeface="Arial" panose="020B0604020202020204" pitchFamily="34" charset="0"/>
              <a:buChar char="•"/>
              <a:defRPr/>
            </a:pPr>
            <a:r>
              <a:rPr lang="en-US" sz="825" b="0" dirty="0">
                <a:solidFill>
                  <a:srgbClr val="000000"/>
                </a:solidFill>
                <a:latin typeface="Arial"/>
              </a:rPr>
              <a:t>Technical towers covering “Legacy” stack: Mainframe, Distributed Systems and Storage, Networking and Security.</a:t>
            </a:r>
          </a:p>
          <a:p>
            <a:pPr marL="407194" lvl="1" indent="-135731" defTabSz="342900" eaLnBrk="0" fontAlgn="auto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Font typeface="Arial" panose="020B0604020202020204" pitchFamily="34" charset="0"/>
              <a:buChar char="•"/>
              <a:defRPr/>
            </a:pPr>
            <a:r>
              <a:rPr lang="en-US" sz="825" b="0" dirty="0">
                <a:solidFill>
                  <a:srgbClr val="000000"/>
                </a:solidFill>
                <a:latin typeface="Arial"/>
              </a:rPr>
              <a:t>155 Customer HC being transferred to IBM</a:t>
            </a:r>
          </a:p>
          <a:p>
            <a:pPr marL="407194" lvl="1" indent="-135731" defTabSz="342900" eaLnBrk="0" fontAlgn="auto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Font typeface="Arial" panose="020B0604020202020204" pitchFamily="34" charset="0"/>
              <a:buChar char="•"/>
              <a:defRPr/>
            </a:pPr>
            <a:r>
              <a:rPr lang="en-US" sz="825" b="0" dirty="0">
                <a:solidFill>
                  <a:srgbClr val="000000"/>
                </a:solidFill>
                <a:latin typeface="Arial"/>
              </a:rPr>
              <a:t>Strong focus on tooling and automation.</a:t>
            </a:r>
          </a:p>
          <a:p>
            <a:pPr marL="200025" indent="-135731" defTabSz="342900" eaLnBrk="0" fontAlgn="auto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Font typeface="Arial" panose="020B0604020202020204" pitchFamily="34" charset="0"/>
              <a:buChar char="•"/>
              <a:defRPr/>
            </a:pPr>
            <a:r>
              <a:rPr lang="en-US" sz="825" b="0" dirty="0">
                <a:solidFill>
                  <a:srgbClr val="000000"/>
                </a:solidFill>
                <a:latin typeface="Arial"/>
              </a:rPr>
              <a:t>“NextGen” stack scope:</a:t>
            </a:r>
          </a:p>
          <a:p>
            <a:pPr marL="542925" lvl="1" indent="-135731" defTabSz="342900" eaLnBrk="0" fontAlgn="auto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Font typeface="Arial" panose="020B0604020202020204" pitchFamily="34" charset="0"/>
              <a:buChar char="•"/>
              <a:defRPr/>
            </a:pPr>
            <a:r>
              <a:rPr lang="en-US" sz="825" b="0" dirty="0">
                <a:solidFill>
                  <a:srgbClr val="000000"/>
                </a:solidFill>
                <a:latin typeface="Arial"/>
              </a:rPr>
              <a:t>Hardware provisioning and maintenance.</a:t>
            </a:r>
          </a:p>
          <a:p>
            <a:pPr marL="542925" lvl="1" indent="-135731" defTabSz="342900" eaLnBrk="0" fontAlgn="auto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Font typeface="Arial" panose="020B0604020202020204" pitchFamily="34" charset="0"/>
              <a:buChar char="•"/>
              <a:defRPr/>
            </a:pPr>
            <a:r>
              <a:rPr lang="en-US" sz="825" b="0" dirty="0">
                <a:solidFill>
                  <a:srgbClr val="000000"/>
                </a:solidFill>
                <a:latin typeface="Arial"/>
              </a:rPr>
              <a:t>Monitoring services.</a:t>
            </a:r>
          </a:p>
          <a:p>
            <a:pPr marL="542925" lvl="1" indent="-135731" defTabSz="342900" eaLnBrk="0" fontAlgn="auto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Font typeface="Arial" panose="020B0604020202020204" pitchFamily="34" charset="0"/>
              <a:buChar char="•"/>
              <a:defRPr/>
            </a:pPr>
            <a:endParaRPr lang="en-US" sz="825" b="0" dirty="0">
              <a:solidFill>
                <a:srgbClr val="000000"/>
              </a:solidFill>
              <a:latin typeface="Arial"/>
            </a:endParaRPr>
          </a:p>
          <a:p>
            <a:pPr marL="542925" lvl="1" indent="-135731" defTabSz="342900" eaLnBrk="0" fontAlgn="auto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Font typeface="Arial" panose="020B0604020202020204" pitchFamily="34" charset="0"/>
              <a:buChar char="•"/>
              <a:defRPr/>
            </a:pPr>
            <a:endParaRPr lang="en-US" sz="825" b="0" dirty="0">
              <a:solidFill>
                <a:srgbClr val="000000"/>
              </a:solidFill>
              <a:latin typeface="Arial"/>
            </a:endParaRPr>
          </a:p>
          <a:p>
            <a:pPr marL="200025" indent="-135731" defTabSz="342900" eaLnBrk="0" fontAlgn="auto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Font typeface="Arial" panose="020B0604020202020204" pitchFamily="34" charset="0"/>
              <a:buChar char="•"/>
              <a:defRPr/>
            </a:pPr>
            <a:endParaRPr lang="en-US" sz="825" b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51760" y="3294460"/>
            <a:ext cx="4507706" cy="794147"/>
          </a:xfrm>
          <a:prstGeom prst="rect">
            <a:avLst/>
          </a:prstGeom>
          <a:noFill/>
          <a:ln w="6350">
            <a:noFill/>
            <a:prstDash val="dashDot"/>
          </a:ln>
        </p:spPr>
        <p:txBody>
          <a:bodyPr/>
          <a:lstStyle/>
          <a:p>
            <a:pPr defTabSz="342900" eaLnBrk="0" fontAlgn="auto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b="0" dirty="0">
                <a:solidFill>
                  <a:srgbClr val="44546A"/>
                </a:solidFill>
                <a:latin typeface="Arial"/>
              </a:rPr>
              <a:t>IBM Value and Business Impact</a:t>
            </a:r>
          </a:p>
          <a:p>
            <a:pPr marL="200025" indent="-135731" defTabSz="342900" eaLnBrk="0" fontAlgn="auto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Font typeface="Arial" panose="020B0604020202020204" pitchFamily="34" charset="0"/>
              <a:buChar char="•"/>
              <a:defRPr/>
            </a:pPr>
            <a:r>
              <a:rPr lang="en-US" sz="825" dirty="0">
                <a:solidFill>
                  <a:srgbClr val="000000"/>
                </a:solidFill>
                <a:latin typeface="Arial"/>
              </a:rPr>
              <a:t>~1.5B combined Spain and Mexico TCV</a:t>
            </a:r>
          </a:p>
          <a:p>
            <a:pPr marL="200025" indent="-135731" defTabSz="342900" eaLnBrk="0" fontAlgn="auto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Font typeface="Arial" panose="020B0604020202020204" pitchFamily="34" charset="0"/>
              <a:buChar char="•"/>
              <a:defRPr/>
            </a:pPr>
            <a:r>
              <a:rPr lang="en-US" sz="825" dirty="0">
                <a:solidFill>
                  <a:srgbClr val="FF0000"/>
                </a:solidFill>
                <a:latin typeface="Arial"/>
              </a:rPr>
              <a:t>Spain signature (920M) achieved Sep 2017</a:t>
            </a:r>
            <a:r>
              <a:rPr lang="en-US" sz="825" dirty="0">
                <a:solidFill>
                  <a:srgbClr val="000000"/>
                </a:solidFill>
                <a:latin typeface="Arial"/>
              </a:rPr>
              <a:t>. Mexico signing expected 1Q 2018.</a:t>
            </a:r>
          </a:p>
          <a:p>
            <a:pPr marL="200025" indent="-135731" defTabSz="342900" eaLnBrk="0" fontAlgn="auto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Font typeface="Arial" panose="020B0604020202020204" pitchFamily="34" charset="0"/>
              <a:buChar char="•"/>
              <a:defRPr/>
            </a:pPr>
            <a:r>
              <a:rPr lang="en-US" sz="825" b="0" dirty="0">
                <a:solidFill>
                  <a:srgbClr val="000000"/>
                </a:solidFill>
                <a:latin typeface="Arial"/>
              </a:rPr>
              <a:t>Additional business expected in the NextGen area, subject to superb delivery and demonstration of IBM capabilities in the Legacy stack.</a:t>
            </a:r>
          </a:p>
        </p:txBody>
      </p:sp>
      <p:sp>
        <p:nvSpPr>
          <p:cNvPr id="5129" name="TextBox 8"/>
          <p:cNvSpPr txBox="1">
            <a:spLocks noChangeArrowheads="1"/>
          </p:cNvSpPr>
          <p:nvPr/>
        </p:nvSpPr>
        <p:spPr bwMode="auto">
          <a:xfrm>
            <a:off x="4551760" y="4157663"/>
            <a:ext cx="4318397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prstDash val="dashDot"/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66700" indent="-180975"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sz="1200">
                <a:solidFill>
                  <a:srgbClr val="FF0000"/>
                </a:solidFill>
                <a:latin typeface="Arial" panose="020B0604020202020204" pitchFamily="34" charset="0"/>
              </a:rPr>
              <a:t>What makes this project special</a:t>
            </a:r>
          </a:p>
          <a:p>
            <a:pPr eaLnBrk="0" hangingPunct="0">
              <a:lnSpc>
                <a:spcPct val="105000"/>
              </a:lnSpc>
              <a:spcBef>
                <a:spcPct val="0"/>
              </a:spcBef>
              <a:buClr>
                <a:srgbClr val="5B9BD5"/>
              </a:buClr>
            </a:pPr>
            <a:r>
              <a:rPr lang="en-US" sz="975" b="0">
                <a:solidFill>
                  <a:srgbClr val="FF0000"/>
                </a:solidFill>
                <a:latin typeface="Arial" panose="020B0604020202020204" pitchFamily="34" charset="0"/>
              </a:rPr>
              <a:t>One of the largest deals in which a significant portion of the ISPW toolset has been solutioned.</a:t>
            </a:r>
          </a:p>
          <a:p>
            <a:pPr eaLnBrk="0" hangingPunct="0">
              <a:lnSpc>
                <a:spcPct val="105000"/>
              </a:lnSpc>
              <a:spcBef>
                <a:spcPct val="0"/>
              </a:spcBef>
              <a:buClr>
                <a:srgbClr val="5B9BD5"/>
              </a:buClr>
            </a:pPr>
            <a:r>
              <a:rPr lang="en-US" sz="975" b="0">
                <a:solidFill>
                  <a:srgbClr val="FF0000"/>
                </a:solidFill>
                <a:latin typeface="Arial" panose="020B0604020202020204" pitchFamily="34" charset="0"/>
              </a:rPr>
              <a:t>The Business Case has a significant dependency on the toolset being able to demonstrate its capabilities as to achieve it.</a:t>
            </a:r>
          </a:p>
          <a:p>
            <a:pPr eaLnBrk="0" hangingPunct="0">
              <a:lnSpc>
                <a:spcPct val="105000"/>
              </a:lnSpc>
              <a:spcBef>
                <a:spcPct val="0"/>
              </a:spcBef>
              <a:buClr>
                <a:srgbClr val="5B9BD5"/>
              </a:buClr>
            </a:pPr>
            <a:r>
              <a:rPr lang="en-US" sz="975" b="0">
                <a:solidFill>
                  <a:srgbClr val="FF0000"/>
                </a:solidFill>
                <a:latin typeface="Arial" panose="020B0604020202020204" pitchFamily="34" charset="0"/>
              </a:rPr>
              <a:t>A major business opportunity to extend our services into the NextGen scope via our EITaaS model and after having demonstrated a superb delivery.</a:t>
            </a: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379810" y="4900613"/>
            <a:ext cx="4108847" cy="619125"/>
          </a:xfrm>
          <a:prstGeom prst="rect">
            <a:avLst/>
          </a:prstGeom>
          <a:noFill/>
          <a:ln w="6350">
            <a:noFill/>
            <a:prstDash val="dashDot"/>
            <a:miter lim="800000"/>
            <a:headEnd/>
            <a:tailEnd/>
          </a:ln>
        </p:spPr>
        <p:txBody>
          <a:bodyPr/>
          <a:lstStyle/>
          <a:p>
            <a:pPr defTabSz="342900" eaLnBrk="0" fontAlgn="auto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b="0" dirty="0">
                <a:solidFill>
                  <a:srgbClr val="44546A"/>
                </a:solidFill>
                <a:latin typeface="Arial"/>
              </a:rPr>
              <a:t>Reused Offerings and Assets</a:t>
            </a:r>
          </a:p>
          <a:p>
            <a:pPr marL="200025" indent="-135731" defTabSz="342900" eaLnBrk="0" fontAlgn="auto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Font typeface="Arial" panose="020B0604020202020204" pitchFamily="34" charset="0"/>
              <a:buChar char="•"/>
              <a:defRPr/>
            </a:pPr>
            <a:r>
              <a:rPr lang="es-ES" sz="825" b="0" dirty="0">
                <a:solidFill>
                  <a:srgbClr val="000000"/>
                </a:solidFill>
                <a:latin typeface="Arial"/>
              </a:rPr>
              <a:t>ISPW marketing </a:t>
            </a:r>
            <a:r>
              <a:rPr lang="es-ES" sz="825" b="0" dirty="0" err="1">
                <a:solidFill>
                  <a:srgbClr val="000000"/>
                </a:solidFill>
                <a:latin typeface="Arial"/>
              </a:rPr>
              <a:t>materials</a:t>
            </a:r>
            <a:r>
              <a:rPr lang="es-ES" sz="825" b="0" dirty="0">
                <a:solidFill>
                  <a:srgbClr val="000000"/>
                </a:solidFill>
                <a:latin typeface="Arial"/>
              </a:rPr>
              <a:t>. </a:t>
            </a:r>
            <a:r>
              <a:rPr lang="es-ES" sz="825" b="0" dirty="0" err="1">
                <a:solidFill>
                  <a:srgbClr val="000000"/>
                </a:solidFill>
                <a:latin typeface="Arial"/>
              </a:rPr>
              <a:t>ITaaS</a:t>
            </a:r>
            <a:r>
              <a:rPr lang="es-ES" sz="825" b="0" dirty="0">
                <a:solidFill>
                  <a:srgbClr val="000000"/>
                </a:solidFill>
                <a:latin typeface="Arial"/>
              </a:rPr>
              <a:t> marketing </a:t>
            </a:r>
            <a:r>
              <a:rPr lang="es-ES" sz="825" b="0" dirty="0" err="1">
                <a:solidFill>
                  <a:srgbClr val="000000"/>
                </a:solidFill>
                <a:latin typeface="Arial"/>
              </a:rPr>
              <a:t>materials</a:t>
            </a:r>
            <a:r>
              <a:rPr lang="es-ES" sz="825" b="0" dirty="0">
                <a:solidFill>
                  <a:srgbClr val="000000"/>
                </a:solidFill>
                <a:latin typeface="Arial"/>
              </a:rPr>
              <a:t> and </a:t>
            </a:r>
            <a:r>
              <a:rPr lang="es-ES" sz="825" b="0" dirty="0" err="1">
                <a:solidFill>
                  <a:srgbClr val="000000"/>
                </a:solidFill>
                <a:latin typeface="Arial"/>
              </a:rPr>
              <a:t>experiences</a:t>
            </a:r>
            <a:r>
              <a:rPr lang="es-ES" sz="825" b="0" dirty="0">
                <a:solidFill>
                  <a:srgbClr val="000000"/>
                </a:solidFill>
                <a:latin typeface="Arial"/>
              </a:rPr>
              <a:t>.</a:t>
            </a:r>
            <a:endParaRPr lang="en-US" sz="825" dirty="0">
              <a:solidFill>
                <a:srgbClr val="44546A">
                  <a:lumMod val="60000"/>
                  <a:lumOff val="40000"/>
                </a:srgbClr>
              </a:solidFill>
              <a:latin typeface="Arial"/>
            </a:endParaRPr>
          </a:p>
          <a:p>
            <a:pPr marL="200025" indent="-135731" defTabSz="342900" eaLnBrk="0" fontAlgn="auto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Font typeface="Arial" panose="020B0604020202020204" pitchFamily="34" charset="0"/>
              <a:buChar char="•"/>
              <a:defRPr/>
            </a:pPr>
            <a:r>
              <a:rPr lang="en-US" sz="825" b="0" dirty="0">
                <a:solidFill>
                  <a:srgbClr val="000000"/>
                </a:solidFill>
                <a:latin typeface="Arial"/>
              </a:rPr>
              <a:t>Standard GTS Offerings in Security, Network, Resiliency and Systems.</a:t>
            </a:r>
          </a:p>
          <a:p>
            <a:pPr marL="542925" lvl="1" indent="-135731" defTabSz="342900" eaLnBrk="0" fontAlgn="auto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Font typeface="Arial" panose="020B0604020202020204" pitchFamily="34" charset="0"/>
              <a:buChar char="•"/>
              <a:defRPr/>
            </a:pPr>
            <a:endParaRPr lang="en-US" sz="825" b="0" dirty="0">
              <a:solidFill>
                <a:srgbClr val="000000"/>
              </a:solidFill>
              <a:latin typeface="Arial"/>
            </a:endParaRPr>
          </a:p>
          <a:p>
            <a:pPr marL="200025" indent="-135731" defTabSz="342900" eaLnBrk="0" fontAlgn="auto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Font typeface="Arial" panose="020B0604020202020204" pitchFamily="34" charset="0"/>
              <a:buChar char="•"/>
              <a:defRPr/>
            </a:pPr>
            <a:endParaRPr lang="en-US" sz="825" b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4470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 smtClean="0"/>
              <a:t>Delivery locations and principles</a:t>
            </a:r>
          </a:p>
        </p:txBody>
      </p:sp>
      <p:pic>
        <p:nvPicPr>
          <p:cNvPr id="6147" name="Picture 8" descr="Resultado de imagen de spain silhouett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994" y="2120504"/>
            <a:ext cx="1127522" cy="878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12" descr="Resultado de imagen de india map silhouett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075" y="1612107"/>
            <a:ext cx="597694" cy="516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16" descr="Resultado de imagen de ib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154" y="4258867"/>
            <a:ext cx="935831" cy="373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8" descr="Resultado de imagen de mexico ma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556" y="2121694"/>
            <a:ext cx="1391841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12" descr="Resultado de imagen de data center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16" y="3300413"/>
            <a:ext cx="298847" cy="298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1402557" y="3386138"/>
            <a:ext cx="903685" cy="126206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0" hangingPunct="0">
              <a:spcBef>
                <a:spcPct val="0"/>
              </a:spcBef>
              <a:buFontTx/>
              <a:buNone/>
              <a:defRPr/>
            </a:pPr>
            <a:r>
              <a:rPr lang="es-ES" sz="825" b="0" dirty="0">
                <a:solidFill>
                  <a:prstClr val="black">
                    <a:lumMod val="50000"/>
                  </a:prstClr>
                </a:solidFill>
                <a:ea typeface="Calibri" charset="0"/>
              </a:rPr>
              <a:t>Lago Esmeralda</a:t>
            </a:r>
            <a:endParaRPr lang="en-US" sz="825" b="0" dirty="0" err="1">
              <a:solidFill>
                <a:prstClr val="black">
                  <a:lumMod val="50000"/>
                </a:prstClr>
              </a:solidFill>
              <a:ea typeface="Calibri" charset="0"/>
            </a:endParaRPr>
          </a:p>
        </p:txBody>
      </p:sp>
      <p:pic>
        <p:nvPicPr>
          <p:cNvPr id="6153" name="Picture 12" descr="Resultado de imagen de data center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16" y="3664744"/>
            <a:ext cx="298847" cy="29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1402557" y="3750469"/>
            <a:ext cx="903685" cy="126206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0" hangingPunct="0">
              <a:spcBef>
                <a:spcPct val="0"/>
              </a:spcBef>
              <a:buFontTx/>
              <a:buNone/>
              <a:defRPr/>
            </a:pPr>
            <a:r>
              <a:rPr lang="es-ES" sz="825" b="0" dirty="0">
                <a:solidFill>
                  <a:prstClr val="black">
                    <a:lumMod val="50000"/>
                  </a:prstClr>
                </a:solidFill>
                <a:ea typeface="Calibri" charset="0"/>
              </a:rPr>
              <a:t>Monterrey (DR)</a:t>
            </a:r>
            <a:endParaRPr lang="en-US" sz="825" b="0" dirty="0" err="1">
              <a:solidFill>
                <a:prstClr val="black">
                  <a:lumMod val="50000"/>
                </a:prstClr>
              </a:solidFill>
              <a:ea typeface="Calibri" charset="0"/>
            </a:endParaRPr>
          </a:p>
        </p:txBody>
      </p:sp>
      <p:pic>
        <p:nvPicPr>
          <p:cNvPr id="6155" name="Picture 12" descr="Resultado de imagen de data center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569" y="3033713"/>
            <a:ext cx="298847" cy="298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3351610" y="3128963"/>
            <a:ext cx="904875" cy="126206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0" hangingPunct="0">
              <a:spcBef>
                <a:spcPct val="0"/>
              </a:spcBef>
              <a:buFontTx/>
              <a:buNone/>
              <a:defRPr/>
            </a:pPr>
            <a:r>
              <a:rPr lang="es-ES" sz="825" b="0" dirty="0">
                <a:solidFill>
                  <a:prstClr val="black">
                    <a:lumMod val="50000"/>
                  </a:prstClr>
                </a:solidFill>
                <a:ea typeface="Calibri" charset="0"/>
              </a:rPr>
              <a:t>Tres Cantos 1&amp;2</a:t>
            </a:r>
            <a:endParaRPr lang="en-US" sz="825" b="0" dirty="0" err="1">
              <a:solidFill>
                <a:prstClr val="black">
                  <a:lumMod val="50000"/>
                </a:prstClr>
              </a:solidFill>
              <a:ea typeface="Calibri" charset="0"/>
            </a:endParaRPr>
          </a:p>
        </p:txBody>
      </p:sp>
      <p:pic>
        <p:nvPicPr>
          <p:cNvPr id="6157" name="Picture 12" descr="Resultado de imagen de data center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569" y="3398044"/>
            <a:ext cx="298847" cy="298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3351610" y="3493294"/>
            <a:ext cx="904875" cy="126206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0" hangingPunct="0">
              <a:spcBef>
                <a:spcPct val="0"/>
              </a:spcBef>
              <a:buFontTx/>
              <a:buNone/>
              <a:defRPr/>
            </a:pPr>
            <a:r>
              <a:rPr lang="es-ES" sz="825" b="0" dirty="0">
                <a:solidFill>
                  <a:prstClr val="black">
                    <a:lumMod val="50000"/>
                  </a:prstClr>
                </a:solidFill>
                <a:ea typeface="Calibri" charset="0"/>
              </a:rPr>
              <a:t>Vaguada (DR)</a:t>
            </a:r>
            <a:endParaRPr lang="en-US" sz="825" b="0" dirty="0" err="1">
              <a:solidFill>
                <a:prstClr val="black">
                  <a:lumMod val="50000"/>
                </a:prstClr>
              </a:solidFill>
              <a:ea typeface="Calibri" charset="0"/>
            </a:endParaRPr>
          </a:p>
        </p:txBody>
      </p:sp>
      <p:sp>
        <p:nvSpPr>
          <p:cNvPr id="13" name="Bent-Up Arrow 12"/>
          <p:cNvSpPr/>
          <p:nvPr/>
        </p:nvSpPr>
        <p:spPr bwMode="auto">
          <a:xfrm rot="5400000">
            <a:off x="1287066" y="4043363"/>
            <a:ext cx="461963" cy="602456"/>
          </a:xfrm>
          <a:prstGeom prst="bentUpArrow">
            <a:avLst>
              <a:gd name="adj1" fmla="val 25000"/>
              <a:gd name="adj2" fmla="val 24119"/>
              <a:gd name="adj3" fmla="val 25000"/>
            </a:avLst>
          </a:prstGeom>
          <a:solidFill>
            <a:srgbClr val="A0DDF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spcBef>
                <a:spcPct val="50000"/>
              </a:spcBef>
              <a:buFontTx/>
              <a:buNone/>
              <a:defRPr/>
            </a:pPr>
            <a:endParaRPr lang="en-US" sz="1200" b="0" dirty="0" err="1">
              <a:solidFill>
                <a:prstClr val="black">
                  <a:lumMod val="50000"/>
                </a:prstClr>
              </a:solidFill>
              <a:ea typeface="Calibri" charset="0"/>
            </a:endParaRPr>
          </a:p>
        </p:txBody>
      </p:sp>
      <p:sp>
        <p:nvSpPr>
          <p:cNvPr id="34" name="Bent-Up Arrow 33"/>
          <p:cNvSpPr/>
          <p:nvPr/>
        </p:nvSpPr>
        <p:spPr bwMode="auto">
          <a:xfrm rot="16200000" flipH="1">
            <a:off x="3183732" y="4043363"/>
            <a:ext cx="461963" cy="602456"/>
          </a:xfrm>
          <a:prstGeom prst="bentUpArrow">
            <a:avLst>
              <a:gd name="adj1" fmla="val 25000"/>
              <a:gd name="adj2" fmla="val 24119"/>
              <a:gd name="adj3" fmla="val 25000"/>
            </a:avLst>
          </a:prstGeom>
          <a:solidFill>
            <a:srgbClr val="A0DDF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spcBef>
                <a:spcPct val="50000"/>
              </a:spcBef>
              <a:buFontTx/>
              <a:buNone/>
              <a:defRPr/>
            </a:pPr>
            <a:endParaRPr lang="en-US" sz="1200" b="0" dirty="0" err="1">
              <a:solidFill>
                <a:prstClr val="black">
                  <a:lumMod val="50000"/>
                </a:prstClr>
              </a:solidFill>
              <a:ea typeface="Calibri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50119" y="4812507"/>
            <a:ext cx="904875" cy="382191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r>
              <a:rPr lang="es-ES" sz="1350" b="0" dirty="0">
                <a:solidFill>
                  <a:prstClr val="black">
                    <a:lumMod val="50000"/>
                  </a:prstClr>
                </a:solidFill>
                <a:ea typeface="Calibri" charset="0"/>
              </a:rPr>
              <a:t>ATA SA de CV</a:t>
            </a:r>
          </a:p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r>
              <a:rPr lang="es-ES" sz="1350" b="0" dirty="0" err="1">
                <a:solidFill>
                  <a:prstClr val="black">
                    <a:lumMod val="50000"/>
                  </a:prstClr>
                </a:solidFill>
                <a:ea typeface="Calibri" charset="0"/>
              </a:rPr>
              <a:t>acquisition</a:t>
            </a:r>
            <a:endParaRPr lang="en-US" sz="1350" b="0" dirty="0" err="1">
              <a:solidFill>
                <a:prstClr val="black">
                  <a:lumMod val="50000"/>
                </a:prstClr>
              </a:solidFill>
              <a:ea typeface="Calibri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113485" y="4567238"/>
            <a:ext cx="903684" cy="583406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r>
              <a:rPr lang="en-US" sz="1350" b="0" dirty="0">
                <a:solidFill>
                  <a:prstClr val="black">
                    <a:lumMod val="50000"/>
                  </a:prstClr>
                </a:solidFill>
                <a:ea typeface="Calibri" charset="0"/>
              </a:rPr>
              <a:t>BBVA HR</a:t>
            </a:r>
          </a:p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r>
              <a:rPr lang="en-US" sz="1350" b="0" dirty="0">
                <a:solidFill>
                  <a:prstClr val="black">
                    <a:lumMod val="50000"/>
                  </a:prstClr>
                </a:solidFill>
                <a:ea typeface="Calibri" charset="0"/>
              </a:rPr>
              <a:t>Transfer</a:t>
            </a:r>
          </a:p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r>
              <a:rPr lang="en-US" sz="1350" b="0" dirty="0">
                <a:solidFill>
                  <a:prstClr val="black">
                    <a:lumMod val="50000"/>
                  </a:prstClr>
                </a:solidFill>
                <a:ea typeface="Calibri" charset="0"/>
              </a:rPr>
              <a:t>+</a:t>
            </a:r>
          </a:p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r>
              <a:rPr lang="en-US" sz="1350" b="0" dirty="0">
                <a:solidFill>
                  <a:prstClr val="black">
                    <a:lumMod val="50000"/>
                  </a:prstClr>
                </a:solidFill>
                <a:ea typeface="Calibri" charset="0"/>
              </a:rPr>
              <a:t>3rd party </a:t>
            </a:r>
            <a:r>
              <a:rPr lang="en-US" sz="1350" b="0" dirty="0" err="1">
                <a:solidFill>
                  <a:prstClr val="black">
                    <a:lumMod val="50000"/>
                  </a:prstClr>
                </a:solidFill>
                <a:ea typeface="Calibri" charset="0"/>
              </a:rPr>
              <a:t>subcos</a:t>
            </a:r>
            <a:endParaRPr lang="en-US" sz="1350" b="0" dirty="0">
              <a:solidFill>
                <a:prstClr val="black">
                  <a:lumMod val="50000"/>
                </a:prstClr>
              </a:solidFill>
              <a:ea typeface="Calibri" charset="0"/>
            </a:endParaRPr>
          </a:p>
        </p:txBody>
      </p:sp>
      <p:pic>
        <p:nvPicPr>
          <p:cNvPr id="6163" name="Picture 37" descr="Resultado de imagen de mexico ma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810" y="1669256"/>
            <a:ext cx="638175" cy="401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4" name="Picture 8" descr="Resultado de imagen de spain silhouett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760" y="1669256"/>
            <a:ext cx="515540" cy="401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391" y="1609725"/>
            <a:ext cx="922734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5529263" y="1983581"/>
            <a:ext cx="3084910" cy="1462088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eaLnBrk="0" hangingPunct="0">
              <a:spcBef>
                <a:spcPct val="0"/>
              </a:spcBef>
              <a:buFontTx/>
              <a:buNone/>
              <a:defRPr/>
            </a:pPr>
            <a:endParaRPr lang="en-US" sz="1050" b="0" dirty="0">
              <a:solidFill>
                <a:prstClr val="black">
                  <a:lumMod val="50000"/>
                </a:prstClr>
              </a:solidFill>
              <a:ea typeface="Calibri" charset="0"/>
            </a:endParaRPr>
          </a:p>
          <a:p>
            <a:pPr marL="402431" indent="-214313" eaLnBrk="0" hangingPunct="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050" b="0" dirty="0">
                <a:solidFill>
                  <a:prstClr val="black">
                    <a:lumMod val="50000"/>
                  </a:prstClr>
                </a:solidFill>
                <a:ea typeface="Calibri" charset="0"/>
              </a:rPr>
              <a:t>Services are highly dependent on Spanish language skills.</a:t>
            </a:r>
          </a:p>
          <a:p>
            <a:pPr marL="402431" indent="-214313" eaLnBrk="0" hangingPunct="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050" b="0" dirty="0">
                <a:solidFill>
                  <a:prstClr val="black">
                    <a:lumMod val="50000"/>
                  </a:prstClr>
                </a:solidFill>
                <a:ea typeface="Calibri" charset="0"/>
              </a:rPr>
              <a:t>Incremental transfer to India GDC expected as service matures and language skills are available.</a:t>
            </a:r>
          </a:p>
          <a:p>
            <a:pPr marL="402431" indent="-214313" eaLnBrk="0" hangingPunct="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050" b="0" dirty="0">
                <a:solidFill>
                  <a:prstClr val="black">
                    <a:lumMod val="50000"/>
                  </a:prstClr>
                </a:solidFill>
                <a:ea typeface="Calibri" charset="0"/>
              </a:rPr>
              <a:t>Network services for Spain to be provided from Brno.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5329237" y="1563291"/>
            <a:ext cx="3567113" cy="1822847"/>
          </a:xfrm>
          <a:prstGeom prst="rect">
            <a:avLst/>
          </a:prstGeom>
          <a:noFill/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spcBef>
                <a:spcPct val="50000"/>
              </a:spcBef>
              <a:buFontTx/>
              <a:buNone/>
              <a:defRPr/>
            </a:pPr>
            <a:endParaRPr lang="en-US" sz="1200" b="0" dirty="0" err="1">
              <a:solidFill>
                <a:prstClr val="black">
                  <a:lumMod val="50000"/>
                </a:prstClr>
              </a:solidFill>
              <a:ea typeface="Calibri" charset="0"/>
            </a:endParaRPr>
          </a:p>
        </p:txBody>
      </p:sp>
      <p:cxnSp>
        <p:nvCxnSpPr>
          <p:cNvPr id="23" name="Elbow Connector 22"/>
          <p:cNvCxnSpPr>
            <a:stCxn id="41" idx="2"/>
            <a:endCxn id="8" idx="1"/>
          </p:cNvCxnSpPr>
          <p:nvPr/>
        </p:nvCxnSpPr>
        <p:spPr bwMode="auto">
          <a:xfrm rot="5400000" flipH="1" flipV="1">
            <a:off x="3206949" y="2925962"/>
            <a:ext cx="1048940" cy="2581275"/>
          </a:xfrm>
          <a:prstGeom prst="bentConnector4">
            <a:avLst>
              <a:gd name="adj1" fmla="val -76549"/>
              <a:gd name="adj2" fmla="val 84421"/>
            </a:avLst>
          </a:prstGeom>
          <a:noFill/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41" name="Rectangle 40"/>
          <p:cNvSpPr/>
          <p:nvPr/>
        </p:nvSpPr>
        <p:spPr bwMode="auto">
          <a:xfrm>
            <a:off x="1854994" y="4113610"/>
            <a:ext cx="1171575" cy="627459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spcBef>
                <a:spcPct val="50000"/>
              </a:spcBef>
              <a:buFontTx/>
              <a:buNone/>
              <a:defRPr/>
            </a:pPr>
            <a:endParaRPr lang="en-US" sz="1200" b="0" dirty="0" err="1">
              <a:solidFill>
                <a:prstClr val="black">
                  <a:lumMod val="50000"/>
                </a:prstClr>
              </a:solidFill>
              <a:ea typeface="Calibri" charset="0"/>
            </a:endParaRPr>
          </a:p>
        </p:txBody>
      </p:sp>
      <p:pic>
        <p:nvPicPr>
          <p:cNvPr id="6170" name="Picture 12" descr="Resultado de imagen de data center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903" y="3751660"/>
            <a:ext cx="298847" cy="298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3361135" y="3846910"/>
            <a:ext cx="903684" cy="125015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eaLnBrk="0" hangingPunct="0">
              <a:spcBef>
                <a:spcPct val="0"/>
              </a:spcBef>
              <a:buFontTx/>
              <a:buNone/>
              <a:defRPr/>
            </a:pPr>
            <a:r>
              <a:rPr lang="es-ES" sz="825" b="0" dirty="0">
                <a:solidFill>
                  <a:prstClr val="black">
                    <a:lumMod val="50000"/>
                  </a:prstClr>
                </a:solidFill>
                <a:ea typeface="Calibri" charset="0"/>
              </a:rPr>
              <a:t>La Vela (CIB)</a:t>
            </a:r>
            <a:endParaRPr lang="en-US" sz="825" b="0" dirty="0" err="1">
              <a:solidFill>
                <a:prstClr val="black">
                  <a:lumMod val="50000"/>
                </a:prstClr>
              </a:solidFill>
              <a:ea typeface="Calibri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5329238" y="3445669"/>
            <a:ext cx="3545681" cy="2374106"/>
          </a:xfrm>
          <a:prstGeom prst="rect">
            <a:avLst/>
          </a:prstGeom>
          <a:noFill/>
          <a:ln w="952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spcBef>
                <a:spcPct val="50000"/>
              </a:spcBef>
              <a:buFontTx/>
              <a:buNone/>
              <a:defRPr/>
            </a:pPr>
            <a:endParaRPr lang="en-US" sz="1200" b="0" dirty="0" err="1">
              <a:solidFill>
                <a:prstClr val="black">
                  <a:lumMod val="50000"/>
                </a:prstClr>
              </a:solidFill>
              <a:ea typeface="Calibri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351985" y="3359944"/>
            <a:ext cx="2566988" cy="1908572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eaLnBrk="0" hangingPunct="0">
              <a:spcBef>
                <a:spcPct val="0"/>
              </a:spcBef>
              <a:buFontTx/>
              <a:buNone/>
              <a:defRPr/>
            </a:pPr>
            <a:endParaRPr lang="en-US" sz="1050" b="0" dirty="0">
              <a:solidFill>
                <a:prstClr val="black">
                  <a:lumMod val="50000"/>
                </a:prstClr>
              </a:solidFill>
              <a:ea typeface="Calibri" charset="0"/>
            </a:endParaRPr>
          </a:p>
          <a:p>
            <a:pPr marL="402431" indent="-214313" eaLnBrk="0" hangingPunct="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GB" sz="1050" b="0" dirty="0">
                <a:solidFill>
                  <a:prstClr val="black">
                    <a:lumMod val="50000"/>
                  </a:prstClr>
                </a:solidFill>
                <a:ea typeface="Calibri" charset="0"/>
              </a:rPr>
              <a:t>Mainframes, Distributed Systems, Network.</a:t>
            </a:r>
          </a:p>
          <a:p>
            <a:pPr marL="402431" indent="-214313" eaLnBrk="0" hangingPunct="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GB" sz="1050" b="0" dirty="0">
                <a:solidFill>
                  <a:prstClr val="black">
                    <a:lumMod val="50000"/>
                  </a:prstClr>
                </a:solidFill>
                <a:ea typeface="Calibri" charset="0"/>
              </a:rPr>
              <a:t>IBM to optimize via:</a:t>
            </a:r>
          </a:p>
          <a:p>
            <a:pPr marL="745331" lvl="1" indent="-214313" eaLnBrk="0" hangingPunct="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GB" sz="1050" b="0" dirty="0">
                <a:solidFill>
                  <a:prstClr val="black">
                    <a:lumMod val="50000"/>
                  </a:prstClr>
                </a:solidFill>
                <a:ea typeface="Calibri" charset="0"/>
              </a:rPr>
              <a:t>Process review and optimization.</a:t>
            </a:r>
          </a:p>
          <a:p>
            <a:pPr marL="745331" lvl="1" indent="-214313" eaLnBrk="0" hangingPunct="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GB" sz="1050" b="0" dirty="0">
                <a:solidFill>
                  <a:prstClr val="black">
                    <a:lumMod val="50000"/>
                  </a:prstClr>
                </a:solidFill>
                <a:ea typeface="Calibri" charset="0"/>
              </a:rPr>
              <a:t>Automation initiatives.</a:t>
            </a:r>
          </a:p>
          <a:p>
            <a:pPr marL="745331" lvl="1" indent="-214313" eaLnBrk="0" hangingPunct="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GB" sz="1050" b="0" dirty="0">
                <a:solidFill>
                  <a:prstClr val="black">
                    <a:lumMod val="50000"/>
                  </a:prstClr>
                </a:solidFill>
                <a:ea typeface="Calibri" charset="0"/>
              </a:rPr>
              <a:t>Server and LPAR consolidation.</a:t>
            </a:r>
          </a:p>
          <a:p>
            <a:pPr marL="745331" lvl="1" indent="-214313" eaLnBrk="0" hangingPunct="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GB" sz="1050" b="0" dirty="0">
                <a:solidFill>
                  <a:prstClr val="black">
                    <a:lumMod val="50000"/>
                  </a:prstClr>
                </a:solidFill>
                <a:ea typeface="Calibri" charset="0"/>
              </a:rPr>
              <a:t>Storage optimization.</a:t>
            </a:r>
          </a:p>
          <a:p>
            <a:pPr marL="745331" lvl="1" indent="-214313" eaLnBrk="0" hangingPunct="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GB" sz="1050" b="0" dirty="0">
                <a:solidFill>
                  <a:prstClr val="black">
                    <a:lumMod val="50000"/>
                  </a:prstClr>
                </a:solidFill>
                <a:ea typeface="Calibri" charset="0"/>
              </a:rPr>
              <a:t>Contract and vendor management.</a:t>
            </a:r>
          </a:p>
          <a:p>
            <a:pPr marL="402431" indent="-214313" eaLnBrk="0" hangingPunct="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GB" sz="1050" b="0" dirty="0">
                <a:solidFill>
                  <a:prstClr val="black">
                    <a:lumMod val="50000"/>
                  </a:prstClr>
                </a:solidFill>
                <a:ea typeface="Calibri" charset="0"/>
              </a:rPr>
              <a:t>Keep the toolset that works, and enhance it if required for the purpose of IBM scope.</a:t>
            </a:r>
          </a:p>
        </p:txBody>
      </p:sp>
      <p:pic>
        <p:nvPicPr>
          <p:cNvPr id="6174" name="Picture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388" y="4004073"/>
            <a:ext cx="1198960" cy="111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eft Brace 7"/>
          <p:cNvSpPr/>
          <p:nvPr/>
        </p:nvSpPr>
        <p:spPr bwMode="auto">
          <a:xfrm>
            <a:off x="5022057" y="1563291"/>
            <a:ext cx="264319" cy="4256484"/>
          </a:xfrm>
          <a:prstGeom prst="leftBrac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endParaRPr lang="en-US" sz="1350" b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12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 smtClean="0"/>
              <a:t>Understanding the </a:t>
            </a:r>
            <a:r>
              <a:rPr lang="en-GB" sz="2800" dirty="0" smtClean="0"/>
              <a:t>scope (1/3)</a:t>
            </a:r>
            <a:endParaRPr lang="en-GB" sz="2800" dirty="0" smtClean="0"/>
          </a:p>
        </p:txBody>
      </p:sp>
      <p:pic>
        <p:nvPicPr>
          <p:cNvPr id="7171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70" t="65417" r="46259" b="1271"/>
          <a:stretch>
            <a:fillRect/>
          </a:stretch>
        </p:blipFill>
        <p:spPr bwMode="auto">
          <a:xfrm>
            <a:off x="6030516" y="2094334"/>
            <a:ext cx="1208484" cy="1037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86" t="65601" r="22910" b="1088"/>
          <a:stretch>
            <a:fillRect/>
          </a:stretch>
        </p:blipFill>
        <p:spPr bwMode="auto">
          <a:xfrm>
            <a:off x="2008585" y="2057425"/>
            <a:ext cx="1200150" cy="103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TextBox 16"/>
          <p:cNvSpPr txBox="1">
            <a:spLocks noChangeArrowheads="1"/>
          </p:cNvSpPr>
          <p:nvPr/>
        </p:nvSpPr>
        <p:spPr bwMode="auto">
          <a:xfrm>
            <a:off x="2076450" y="1628800"/>
            <a:ext cx="1065610" cy="291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0" hangingPunc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ES" sz="1800" b="0">
                <a:solidFill>
                  <a:srgbClr val="44546A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Legacy Stack</a:t>
            </a:r>
            <a:endParaRPr lang="en-US" sz="1800" b="0">
              <a:solidFill>
                <a:srgbClr val="44546A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7174" name="TextBox 17"/>
          <p:cNvSpPr txBox="1">
            <a:spLocks noChangeArrowheads="1"/>
          </p:cNvSpPr>
          <p:nvPr/>
        </p:nvSpPr>
        <p:spPr bwMode="auto">
          <a:xfrm>
            <a:off x="6101954" y="1656184"/>
            <a:ext cx="1066800" cy="291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0" hangingPunc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ES" sz="1800" b="0">
                <a:solidFill>
                  <a:srgbClr val="44546A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NextGen Stack</a:t>
            </a:r>
            <a:endParaRPr lang="en-US" sz="1800" b="0">
              <a:solidFill>
                <a:srgbClr val="44546A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7175" name="Content Placeholder 2"/>
          <p:cNvSpPr>
            <a:spLocks noGrp="1"/>
          </p:cNvSpPr>
          <p:nvPr>
            <p:ph idx="1"/>
          </p:nvPr>
        </p:nvSpPr>
        <p:spPr>
          <a:xfrm>
            <a:off x="1077516" y="3223047"/>
            <a:ext cx="3063478" cy="2512219"/>
          </a:xfrm>
        </p:spPr>
        <p:txBody>
          <a:bodyPr/>
          <a:lstStyle/>
          <a:p>
            <a:r>
              <a:rPr lang="en-GB" sz="1200"/>
              <a:t>Mainframes, Distributed Systems, Network.</a:t>
            </a:r>
          </a:p>
          <a:p>
            <a:r>
              <a:rPr lang="en-GB" sz="1200"/>
              <a:t>IBM to optimize via:</a:t>
            </a:r>
          </a:p>
          <a:p>
            <a:pPr lvl="1"/>
            <a:r>
              <a:rPr lang="en-GB" sz="1200"/>
              <a:t>Process review and optimization.</a:t>
            </a:r>
          </a:p>
          <a:p>
            <a:pPr lvl="1"/>
            <a:r>
              <a:rPr lang="en-GB" sz="1200"/>
              <a:t>Automation initiatives.</a:t>
            </a:r>
          </a:p>
          <a:p>
            <a:pPr lvl="1"/>
            <a:r>
              <a:rPr lang="en-GB" sz="1200"/>
              <a:t>Server and LPAR consolidation.</a:t>
            </a:r>
          </a:p>
          <a:p>
            <a:pPr lvl="1"/>
            <a:r>
              <a:rPr lang="en-GB" sz="1200"/>
              <a:t>Storage optimization.</a:t>
            </a:r>
          </a:p>
          <a:p>
            <a:pPr lvl="1"/>
            <a:r>
              <a:rPr lang="en-GB" sz="1200"/>
              <a:t>Contract and vendor management.</a:t>
            </a:r>
          </a:p>
          <a:p>
            <a:r>
              <a:rPr lang="en-GB" sz="1200"/>
              <a:t>Major initiatives to be validated with BBVA.</a:t>
            </a:r>
          </a:p>
          <a:p>
            <a:r>
              <a:rPr lang="en-GB" sz="1200"/>
              <a:t>Keep the toolset that works, and enhance it if required for the purpose of IBM scope.</a:t>
            </a:r>
          </a:p>
          <a:p>
            <a:endParaRPr lang="en-GB" sz="1200"/>
          </a:p>
          <a:p>
            <a:pPr lvl="1"/>
            <a:endParaRPr lang="en-GB" sz="1200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4869657" y="3259957"/>
            <a:ext cx="3531394" cy="2040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lIns="0" tIns="0" rIns="0" bIns="0"/>
          <a:lstStyle>
            <a:lvl1pPr marL="230717" indent="-230717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>
                  <a:lumMod val="90000"/>
                  <a:lumOff val="10000"/>
                </a:schemeClr>
              </a:buClr>
              <a:buFont typeface="Wingdings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79452" indent="-21801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>
                  <a:lumMod val="90000"/>
                  <a:lumOff val="10000"/>
                </a:schemeClr>
              </a:buClr>
              <a:buFont typeface="Arial" charset="0"/>
              <a:buChar char="–"/>
              <a:defRPr sz="1800">
                <a:solidFill>
                  <a:schemeClr val="tx1">
                    <a:lumMod val="50000"/>
                  </a:schemeClr>
                </a:solidFill>
                <a:latin typeface="+mn-lt"/>
              </a:defRPr>
            </a:lvl2pPr>
            <a:lvl3pPr marL="1140885" indent="-230717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>
                  <a:lumMod val="90000"/>
                  <a:lumOff val="10000"/>
                </a:schemeClr>
              </a:buClr>
              <a:buChar char="•"/>
              <a:defRPr sz="1800">
                <a:solidFill>
                  <a:schemeClr val="tx1">
                    <a:lumMod val="50000"/>
                  </a:schemeClr>
                </a:solidFill>
                <a:latin typeface="+mn-lt"/>
              </a:defRPr>
            </a:lvl3pPr>
            <a:lvl4pPr marL="1604438" indent="-23071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sz="2133">
                <a:solidFill>
                  <a:schemeClr val="bg1"/>
                </a:solidFill>
                <a:latin typeface="+mn-lt"/>
              </a:defRPr>
            </a:lvl4pPr>
            <a:lvl5pPr marL="2053171" indent="-2180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133">
                <a:solidFill>
                  <a:schemeClr val="bg1"/>
                </a:solidFill>
                <a:latin typeface="+mn-lt"/>
              </a:defRPr>
            </a:lvl5pPr>
            <a:lvl6pPr marL="2662771" indent="-218018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133">
                <a:solidFill>
                  <a:schemeClr val="bg1"/>
                </a:solidFill>
                <a:latin typeface="+mn-lt"/>
              </a:defRPr>
            </a:lvl6pPr>
            <a:lvl7pPr marL="3272375" indent="-218018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133">
                <a:solidFill>
                  <a:schemeClr val="bg1"/>
                </a:solidFill>
                <a:latin typeface="+mn-lt"/>
              </a:defRPr>
            </a:lvl7pPr>
            <a:lvl8pPr marL="3881974" indent="-218018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133">
                <a:solidFill>
                  <a:schemeClr val="bg1"/>
                </a:solidFill>
                <a:latin typeface="+mn-lt"/>
              </a:defRPr>
            </a:lvl8pPr>
            <a:lvl9pPr marL="4491577" indent="-218018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133">
                <a:solidFill>
                  <a:schemeClr val="bg1"/>
                </a:solidFill>
                <a:latin typeface="+mn-lt"/>
              </a:defRPr>
            </a:lvl9pPr>
          </a:lstStyle>
          <a:p>
            <a:pPr>
              <a:buClr>
                <a:srgbClr val="44546A">
                  <a:lumMod val="90000"/>
                  <a:lumOff val="10000"/>
                </a:srgbClr>
              </a:buClr>
              <a:defRPr/>
            </a:pPr>
            <a:r>
              <a:rPr lang="en-GB" sz="1200" b="0" kern="0" dirty="0">
                <a:solidFill>
                  <a:prstClr val="black">
                    <a:lumMod val="50000"/>
                  </a:prstClr>
                </a:solidFill>
              </a:rPr>
              <a:t>IaaS / PaaS based on </a:t>
            </a:r>
            <a:r>
              <a:rPr lang="en-GB" sz="1200" b="0" kern="0" dirty="0" err="1">
                <a:solidFill>
                  <a:prstClr val="black">
                    <a:lumMod val="50000"/>
                  </a:prstClr>
                </a:solidFill>
              </a:rPr>
              <a:t>RedHat</a:t>
            </a:r>
            <a:r>
              <a:rPr lang="en-GB" sz="1200" b="0" kern="0" dirty="0">
                <a:solidFill>
                  <a:prstClr val="black">
                    <a:lumMod val="50000"/>
                  </a:prstClr>
                </a:solidFill>
              </a:rPr>
              <a:t> </a:t>
            </a:r>
            <a:r>
              <a:rPr lang="en-GB" sz="1200" b="0" kern="0" dirty="0" err="1">
                <a:solidFill>
                  <a:prstClr val="black">
                    <a:lumMod val="50000"/>
                  </a:prstClr>
                </a:solidFill>
              </a:rPr>
              <a:t>OpenStack</a:t>
            </a:r>
            <a:r>
              <a:rPr lang="en-GB" sz="1200" b="0" kern="0" dirty="0">
                <a:solidFill>
                  <a:prstClr val="black">
                    <a:lumMod val="50000"/>
                  </a:prstClr>
                </a:solidFill>
              </a:rPr>
              <a:t>.</a:t>
            </a:r>
          </a:p>
          <a:p>
            <a:pPr>
              <a:buClr>
                <a:srgbClr val="44546A">
                  <a:lumMod val="90000"/>
                  <a:lumOff val="10000"/>
                </a:srgbClr>
              </a:buClr>
              <a:defRPr/>
            </a:pPr>
            <a:r>
              <a:rPr lang="en-GB" sz="1200" b="0" kern="0" dirty="0">
                <a:solidFill>
                  <a:prstClr val="black">
                    <a:lumMod val="50000"/>
                  </a:prstClr>
                </a:solidFill>
              </a:rPr>
              <a:t>BBVA to own:</a:t>
            </a:r>
          </a:p>
          <a:p>
            <a:pPr lvl="1">
              <a:buClr>
                <a:srgbClr val="44546A">
                  <a:lumMod val="90000"/>
                  <a:lumOff val="10000"/>
                </a:srgbClr>
              </a:buClr>
              <a:defRPr/>
            </a:pPr>
            <a:r>
              <a:rPr lang="en-GB" sz="1200" b="0" kern="0" dirty="0">
                <a:solidFill>
                  <a:prstClr val="black">
                    <a:lumMod val="50000"/>
                  </a:prstClr>
                </a:solidFill>
              </a:rPr>
              <a:t>Define and design the strategy and architecture.</a:t>
            </a:r>
          </a:p>
          <a:p>
            <a:pPr lvl="1">
              <a:buClr>
                <a:srgbClr val="44546A">
                  <a:lumMod val="90000"/>
                  <a:lumOff val="10000"/>
                </a:srgbClr>
              </a:buClr>
              <a:defRPr/>
            </a:pPr>
            <a:r>
              <a:rPr lang="en-GB" sz="1200" b="0" kern="0" dirty="0">
                <a:solidFill>
                  <a:prstClr val="black">
                    <a:lumMod val="50000"/>
                  </a:prstClr>
                </a:solidFill>
              </a:rPr>
              <a:t>Define migration and extensions into public cloud.</a:t>
            </a:r>
          </a:p>
          <a:p>
            <a:pPr lvl="1">
              <a:buClr>
                <a:srgbClr val="44546A">
                  <a:lumMod val="90000"/>
                  <a:lumOff val="10000"/>
                </a:srgbClr>
              </a:buClr>
              <a:defRPr/>
            </a:pPr>
            <a:r>
              <a:rPr lang="en-GB" sz="1200" b="0" kern="0" dirty="0">
                <a:solidFill>
                  <a:prstClr val="black">
                    <a:lumMod val="50000"/>
                  </a:prstClr>
                </a:solidFill>
              </a:rPr>
              <a:t>Deploy DevOps methodologies across all stacks.</a:t>
            </a:r>
          </a:p>
          <a:p>
            <a:pPr>
              <a:buClr>
                <a:srgbClr val="44546A">
                  <a:lumMod val="90000"/>
                  <a:lumOff val="10000"/>
                </a:srgbClr>
              </a:buClr>
              <a:defRPr/>
            </a:pPr>
            <a:r>
              <a:rPr lang="en-GB" sz="1200" b="0" kern="0" dirty="0">
                <a:solidFill>
                  <a:prstClr val="black">
                    <a:lumMod val="50000"/>
                  </a:prstClr>
                </a:solidFill>
              </a:rPr>
              <a:t>IBM to provide:</a:t>
            </a:r>
          </a:p>
          <a:p>
            <a:pPr lvl="1">
              <a:buClr>
                <a:srgbClr val="44546A">
                  <a:lumMod val="90000"/>
                  <a:lumOff val="10000"/>
                </a:srgbClr>
              </a:buClr>
              <a:defRPr/>
            </a:pPr>
            <a:r>
              <a:rPr lang="en-GB" sz="1200" b="0" kern="0" dirty="0">
                <a:solidFill>
                  <a:prstClr val="black">
                    <a:lumMod val="50000"/>
                  </a:prstClr>
                </a:solidFill>
              </a:rPr>
              <a:t>Hardware and maintenance</a:t>
            </a:r>
          </a:p>
          <a:p>
            <a:pPr lvl="1">
              <a:buClr>
                <a:srgbClr val="44546A">
                  <a:lumMod val="90000"/>
                  <a:lumOff val="10000"/>
                </a:srgbClr>
              </a:buClr>
              <a:defRPr/>
            </a:pPr>
            <a:r>
              <a:rPr lang="en-GB" sz="1200" b="0" kern="0" dirty="0">
                <a:solidFill>
                  <a:prstClr val="black">
                    <a:lumMod val="50000"/>
                  </a:prstClr>
                </a:solidFill>
              </a:rPr>
              <a:t>Basic up/down monitoring</a:t>
            </a:r>
          </a:p>
          <a:p>
            <a:pPr lvl="1">
              <a:buClr>
                <a:srgbClr val="44546A">
                  <a:lumMod val="90000"/>
                  <a:lumOff val="10000"/>
                </a:srgbClr>
              </a:buClr>
              <a:defRPr/>
            </a:pPr>
            <a:endParaRPr lang="en-GB" sz="1200" b="0" kern="0" dirty="0">
              <a:solidFill>
                <a:prstClr val="black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9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 smtClean="0"/>
              <a:t>Understanding the </a:t>
            </a:r>
            <a:r>
              <a:rPr lang="en-GB" sz="2800" dirty="0"/>
              <a:t>scope </a:t>
            </a:r>
            <a:r>
              <a:rPr lang="en-GB" sz="2800" dirty="0" smtClean="0"/>
              <a:t>(2/3</a:t>
            </a:r>
            <a:r>
              <a:rPr lang="en-GB" sz="2800" dirty="0"/>
              <a:t>)</a:t>
            </a:r>
            <a:endParaRPr lang="en-GB" sz="2800" dirty="0" smtClean="0"/>
          </a:p>
        </p:txBody>
      </p:sp>
      <p:grpSp>
        <p:nvGrpSpPr>
          <p:cNvPr id="8195" name="Group 7"/>
          <p:cNvGrpSpPr>
            <a:grpSpLocks/>
          </p:cNvGrpSpPr>
          <p:nvPr/>
        </p:nvGrpSpPr>
        <p:grpSpPr bwMode="auto">
          <a:xfrm>
            <a:off x="359569" y="1568054"/>
            <a:ext cx="5157788" cy="3098006"/>
            <a:chOff x="5590798" y="2615457"/>
            <a:chExt cx="5126540" cy="3156857"/>
          </a:xfrm>
        </p:grpSpPr>
        <p:sp>
          <p:nvSpPr>
            <p:cNvPr id="6" name="Rectangle 5"/>
            <p:cNvSpPr/>
            <p:nvPr/>
          </p:nvSpPr>
          <p:spPr>
            <a:xfrm>
              <a:off x="5590798" y="2615457"/>
              <a:ext cx="5126540" cy="31568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spcBef>
                  <a:spcPct val="0"/>
                </a:spcBef>
                <a:buFontTx/>
                <a:buNone/>
                <a:defRPr/>
              </a:pPr>
              <a:endParaRPr lang="en-US" sz="1350" b="0">
                <a:solidFill>
                  <a:prstClr val="white"/>
                </a:solidFill>
              </a:endParaRPr>
            </a:p>
          </p:txBody>
        </p:sp>
        <p:pic>
          <p:nvPicPr>
            <p:cNvPr id="820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87" b="7727"/>
            <a:stretch>
              <a:fillRect/>
            </a:stretch>
          </p:blipFill>
          <p:spPr bwMode="auto">
            <a:xfrm>
              <a:off x="5590798" y="2615457"/>
              <a:ext cx="5126540" cy="3156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Rectangle 8"/>
          <p:cNvSpPr/>
          <p:nvPr/>
        </p:nvSpPr>
        <p:spPr bwMode="auto">
          <a:xfrm>
            <a:off x="3169444" y="3562350"/>
            <a:ext cx="2347913" cy="1103710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spcBef>
                <a:spcPct val="50000"/>
              </a:spcBef>
              <a:buFontTx/>
              <a:buNone/>
              <a:defRPr/>
            </a:pPr>
            <a:endParaRPr lang="en-US" sz="1200" b="0" dirty="0" err="1">
              <a:solidFill>
                <a:prstClr val="black">
                  <a:lumMod val="50000"/>
                </a:prstClr>
              </a:solidFill>
              <a:ea typeface="Calibri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13148" y="3212306"/>
            <a:ext cx="296465" cy="801291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spcBef>
                <a:spcPct val="50000"/>
              </a:spcBef>
              <a:buFontTx/>
              <a:buNone/>
              <a:defRPr/>
            </a:pPr>
            <a:endParaRPr lang="en-US" sz="1200" b="0" dirty="0" err="1">
              <a:solidFill>
                <a:prstClr val="black">
                  <a:lumMod val="50000"/>
                </a:prstClr>
              </a:solidFill>
              <a:ea typeface="Calibri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144316" y="4989910"/>
            <a:ext cx="284559" cy="172640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spcBef>
                <a:spcPct val="50000"/>
              </a:spcBef>
              <a:buFontTx/>
              <a:buNone/>
              <a:defRPr/>
            </a:pPr>
            <a:endParaRPr lang="en-US" sz="1200" b="0" dirty="0" err="1">
              <a:solidFill>
                <a:prstClr val="black">
                  <a:lumMod val="50000"/>
                </a:prstClr>
              </a:solidFill>
              <a:ea typeface="Calibri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2520554" y="4989910"/>
            <a:ext cx="1856184" cy="172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/>
          </a:extLst>
        </p:spPr>
        <p:txBody>
          <a:bodyPr lIns="0" tIns="0" rIns="0" bIns="0"/>
          <a:lstStyle>
            <a:lvl1pPr marL="230717" indent="-230717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>
                  <a:lumMod val="90000"/>
                  <a:lumOff val="10000"/>
                </a:schemeClr>
              </a:buClr>
              <a:buFont typeface="Wingdings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79452" indent="-21801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>
                  <a:lumMod val="90000"/>
                  <a:lumOff val="10000"/>
                </a:schemeClr>
              </a:buClr>
              <a:buFont typeface="Arial" charset="0"/>
              <a:buChar char="–"/>
              <a:defRPr sz="1800">
                <a:solidFill>
                  <a:schemeClr val="tx1">
                    <a:lumMod val="50000"/>
                  </a:schemeClr>
                </a:solidFill>
                <a:latin typeface="+mn-lt"/>
              </a:defRPr>
            </a:lvl2pPr>
            <a:lvl3pPr marL="1140885" indent="-230717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>
                  <a:lumMod val="90000"/>
                  <a:lumOff val="10000"/>
                </a:schemeClr>
              </a:buClr>
              <a:buChar char="•"/>
              <a:defRPr sz="1800">
                <a:solidFill>
                  <a:schemeClr val="tx1">
                    <a:lumMod val="50000"/>
                  </a:schemeClr>
                </a:solidFill>
                <a:latin typeface="+mn-lt"/>
              </a:defRPr>
            </a:lvl3pPr>
            <a:lvl4pPr marL="1604438" indent="-23071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 sz="2133">
                <a:solidFill>
                  <a:schemeClr val="bg1"/>
                </a:solidFill>
                <a:latin typeface="+mn-lt"/>
              </a:defRPr>
            </a:lvl4pPr>
            <a:lvl5pPr marL="2053171" indent="-21801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133">
                <a:solidFill>
                  <a:schemeClr val="bg1"/>
                </a:solidFill>
                <a:latin typeface="+mn-lt"/>
              </a:defRPr>
            </a:lvl5pPr>
            <a:lvl6pPr marL="2662771" indent="-218018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133">
                <a:solidFill>
                  <a:schemeClr val="bg1"/>
                </a:solidFill>
                <a:latin typeface="+mn-lt"/>
              </a:defRPr>
            </a:lvl6pPr>
            <a:lvl7pPr marL="3272375" indent="-218018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133">
                <a:solidFill>
                  <a:schemeClr val="bg1"/>
                </a:solidFill>
                <a:latin typeface="+mn-lt"/>
              </a:defRPr>
            </a:lvl7pPr>
            <a:lvl8pPr marL="3881974" indent="-218018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133">
                <a:solidFill>
                  <a:schemeClr val="bg1"/>
                </a:solidFill>
                <a:latin typeface="+mn-lt"/>
              </a:defRPr>
            </a:lvl8pPr>
            <a:lvl9pPr marL="4491577" indent="-218018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2133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buClr>
                <a:srgbClr val="44546A">
                  <a:lumMod val="90000"/>
                  <a:lumOff val="10000"/>
                </a:srgbClr>
              </a:buClr>
              <a:buNone/>
              <a:defRPr/>
            </a:pPr>
            <a:r>
              <a:rPr lang="en-GB" sz="1350" b="0" kern="0" dirty="0">
                <a:solidFill>
                  <a:prstClr val="black">
                    <a:lumMod val="50000"/>
                  </a:prstClr>
                </a:solidFill>
              </a:rPr>
              <a:t>IBM scope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2001441" y="4426744"/>
            <a:ext cx="1168003" cy="239316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spcBef>
                <a:spcPct val="50000"/>
              </a:spcBef>
              <a:buFontTx/>
              <a:buNone/>
              <a:defRPr/>
            </a:pPr>
            <a:endParaRPr lang="en-US" sz="1200" b="0" dirty="0" err="1">
              <a:solidFill>
                <a:prstClr val="black">
                  <a:lumMod val="50000"/>
                </a:prstClr>
              </a:solidFill>
              <a:ea typeface="Calibri" charset="0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5906692" y="1578769"/>
            <a:ext cx="2545556" cy="2491979"/>
          </a:xfrm>
          <a:ln>
            <a:solidFill>
              <a:srgbClr val="000000"/>
            </a:solidFill>
          </a:ln>
        </p:spPr>
        <p:txBody>
          <a:bodyPr vert="horz" wrap="square" lIns="81000" tIns="2700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algn="ctr">
              <a:buNone/>
              <a:defRPr/>
            </a:pPr>
            <a:r>
              <a:rPr lang="en-GB" sz="1350" b="1" dirty="0"/>
              <a:t>ISPW Content</a:t>
            </a:r>
          </a:p>
          <a:p>
            <a:pPr>
              <a:defRPr/>
            </a:pPr>
            <a:r>
              <a:rPr lang="en-GB" sz="1350" dirty="0"/>
              <a:t>Automated Server Build</a:t>
            </a:r>
          </a:p>
          <a:p>
            <a:pPr>
              <a:defRPr/>
            </a:pPr>
            <a:r>
              <a:rPr lang="en-GB" sz="1350" dirty="0"/>
              <a:t>Continuous Compliance</a:t>
            </a:r>
          </a:p>
          <a:p>
            <a:pPr>
              <a:defRPr/>
            </a:pPr>
            <a:r>
              <a:rPr lang="en-GB" sz="1350" dirty="0"/>
              <a:t>Self Service Delivery</a:t>
            </a:r>
          </a:p>
          <a:p>
            <a:pPr>
              <a:defRPr/>
            </a:pPr>
            <a:r>
              <a:rPr lang="en-GB" sz="1350" dirty="0"/>
              <a:t>Dynamic Automation</a:t>
            </a:r>
          </a:p>
          <a:p>
            <a:pPr>
              <a:defRPr/>
            </a:pPr>
            <a:r>
              <a:rPr lang="en-GB" sz="1350" dirty="0"/>
              <a:t>Robotic Process Automation</a:t>
            </a:r>
          </a:p>
          <a:p>
            <a:pPr>
              <a:defRPr/>
            </a:pPr>
            <a:r>
              <a:rPr lang="en-GB" sz="1350" dirty="0"/>
              <a:t>Run Book Automation</a:t>
            </a:r>
          </a:p>
          <a:p>
            <a:pPr>
              <a:defRPr/>
            </a:pPr>
            <a:r>
              <a:rPr lang="en-GB" sz="1350" dirty="0"/>
              <a:t>CDI / SDI</a:t>
            </a:r>
          </a:p>
          <a:p>
            <a:pPr>
              <a:defRPr/>
            </a:pPr>
            <a:r>
              <a:rPr lang="en-GB" sz="1350" dirty="0"/>
              <a:t>PASIR</a:t>
            </a:r>
          </a:p>
          <a:p>
            <a:pPr>
              <a:defRPr/>
            </a:pPr>
            <a:endParaRPr lang="en-GB" sz="1350" dirty="0"/>
          </a:p>
        </p:txBody>
      </p:sp>
      <p:pic>
        <p:nvPicPr>
          <p:cNvPr id="8202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906" y="4161235"/>
            <a:ext cx="2919413" cy="1839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Oval 16"/>
          <p:cNvSpPr/>
          <p:nvPr/>
        </p:nvSpPr>
        <p:spPr bwMode="auto">
          <a:xfrm>
            <a:off x="4360069" y="2156222"/>
            <a:ext cx="803672" cy="2389584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spcBef>
                <a:spcPct val="50000"/>
              </a:spcBef>
              <a:buFontTx/>
              <a:buNone/>
              <a:defRPr/>
            </a:pPr>
            <a:endParaRPr lang="en-US" sz="1200" b="0" dirty="0" err="1">
              <a:solidFill>
                <a:prstClr val="black">
                  <a:lumMod val="50000"/>
                </a:prstClr>
              </a:solidFill>
              <a:ea typeface="Calibri" charset="0"/>
            </a:endParaRPr>
          </a:p>
        </p:txBody>
      </p:sp>
      <p:cxnSp>
        <p:nvCxnSpPr>
          <p:cNvPr id="8204" name="Elbow Connector 18"/>
          <p:cNvCxnSpPr>
            <a:cxnSpLocks noChangeShapeType="1"/>
            <a:stCxn id="17" idx="6"/>
            <a:endCxn id="15" idx="1"/>
          </p:cNvCxnSpPr>
          <p:nvPr/>
        </p:nvCxnSpPr>
        <p:spPr bwMode="auto">
          <a:xfrm flipV="1">
            <a:off x="5163741" y="2824163"/>
            <a:ext cx="742950" cy="527447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Rectangle 17"/>
          <p:cNvSpPr/>
          <p:nvPr/>
        </p:nvSpPr>
        <p:spPr bwMode="auto">
          <a:xfrm>
            <a:off x="5144691" y="2034778"/>
            <a:ext cx="341709" cy="1527572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spcBef>
                <a:spcPct val="50000"/>
              </a:spcBef>
              <a:buFontTx/>
              <a:buNone/>
              <a:defRPr/>
            </a:pPr>
            <a:endParaRPr lang="en-US" sz="1200" b="0" dirty="0" err="1">
              <a:solidFill>
                <a:prstClr val="black">
                  <a:lumMod val="50000"/>
                </a:prstClr>
              </a:solidFill>
              <a:ea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62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 smtClean="0"/>
              <a:t>Understanding the </a:t>
            </a:r>
            <a:r>
              <a:rPr lang="en-GB" sz="2800" dirty="0"/>
              <a:t>scope </a:t>
            </a:r>
            <a:r>
              <a:rPr lang="en-GB" sz="2800" dirty="0" smtClean="0"/>
              <a:t>(3/3</a:t>
            </a:r>
            <a:r>
              <a:rPr lang="en-GB" sz="2800" dirty="0"/>
              <a:t>)</a:t>
            </a:r>
            <a:endParaRPr lang="en-GB" sz="2800" dirty="0" smtClean="0"/>
          </a:p>
        </p:txBody>
      </p:sp>
      <p:sp>
        <p:nvSpPr>
          <p:cNvPr id="9219" name="object 21"/>
          <p:cNvSpPr txBox="1">
            <a:spLocks/>
          </p:cNvSpPr>
          <p:nvPr/>
        </p:nvSpPr>
        <p:spPr bwMode="auto">
          <a:xfrm>
            <a:off x="844412" y="1336311"/>
            <a:ext cx="738425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5875" defTabSz="12176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12176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12176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12176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12176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2176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2176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2176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2176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1350" b="0" i="1" dirty="0">
                <a:solidFill>
                  <a:prstClr val="black"/>
                </a:solidFill>
                <a:latin typeface="Arial" panose="020B0604020202020204" pitchFamily="34" charset="0"/>
              </a:rPr>
              <a:t>Evolution of Automation initiatives and </a:t>
            </a:r>
            <a:r>
              <a:rPr lang="en-US" sz="1350" b="0" i="1" dirty="0" err="1">
                <a:solidFill>
                  <a:prstClr val="black"/>
                </a:solidFill>
                <a:latin typeface="Arial" panose="020B0604020202020204" pitchFamily="34" charset="0"/>
              </a:rPr>
              <a:t>ITaaS</a:t>
            </a:r>
            <a:r>
              <a:rPr lang="en-US" sz="1350" b="0" i="1" dirty="0">
                <a:solidFill>
                  <a:prstClr val="black"/>
                </a:solidFill>
                <a:latin typeface="Arial" panose="020B0604020202020204" pitchFamily="34" charset="0"/>
              </a:rPr>
              <a:t> to a next generation platform which continuously preempts problems and optimizes every aspect of the client’s environment</a:t>
            </a:r>
          </a:p>
        </p:txBody>
      </p:sp>
      <p:sp>
        <p:nvSpPr>
          <p:cNvPr id="129" name="Rounded Rectangle 128"/>
          <p:cNvSpPr/>
          <p:nvPr/>
        </p:nvSpPr>
        <p:spPr>
          <a:xfrm>
            <a:off x="470297" y="2366962"/>
            <a:ext cx="981075" cy="1871663"/>
          </a:xfrm>
          <a:prstGeom prst="roundRect">
            <a:avLst>
              <a:gd name="adj" fmla="val 4286"/>
            </a:avLst>
          </a:prstGeom>
          <a:solidFill>
            <a:srgbClr val="59D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1563" tIns="20780" rIns="41563" bIns="20780"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endParaRPr lang="en-US" sz="800" b="0" dirty="0">
              <a:solidFill>
                <a:prstClr val="white"/>
              </a:solidFill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533400" y="3814762"/>
            <a:ext cx="858441" cy="366713"/>
          </a:xfrm>
          <a:prstGeom prst="roundRect">
            <a:avLst>
              <a:gd name="adj" fmla="val 4678"/>
            </a:avLst>
          </a:prstGeom>
          <a:solidFill>
            <a:srgbClr val="CEE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1563" tIns="20780" rIns="41563" bIns="20780"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endParaRPr lang="en-US" sz="800" b="0" dirty="0">
              <a:solidFill>
                <a:prstClr val="white"/>
              </a:solidFill>
            </a:endParaRPr>
          </a:p>
        </p:txBody>
      </p:sp>
      <p:sp>
        <p:nvSpPr>
          <p:cNvPr id="131" name="Rounded Rectangle 130"/>
          <p:cNvSpPr/>
          <p:nvPr/>
        </p:nvSpPr>
        <p:spPr>
          <a:xfrm>
            <a:off x="533400" y="3400426"/>
            <a:ext cx="858441" cy="365522"/>
          </a:xfrm>
          <a:prstGeom prst="roundRect">
            <a:avLst>
              <a:gd name="adj" fmla="val 4678"/>
            </a:avLst>
          </a:prstGeom>
          <a:solidFill>
            <a:srgbClr val="00B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1563" tIns="20780" rIns="41563" bIns="20780"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endParaRPr lang="en-US" sz="800" b="0" dirty="0">
              <a:solidFill>
                <a:prstClr val="white"/>
              </a:solidFill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533400" y="2984897"/>
            <a:ext cx="858441" cy="366713"/>
          </a:xfrm>
          <a:prstGeom prst="roundRect">
            <a:avLst>
              <a:gd name="adj" fmla="val 4678"/>
            </a:avLst>
          </a:prstGeom>
          <a:solidFill>
            <a:srgbClr val="00B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1563" tIns="20780" rIns="41563" bIns="20780"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endParaRPr lang="en-US" sz="800" b="0" dirty="0">
              <a:solidFill>
                <a:prstClr val="white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533400" y="2570560"/>
            <a:ext cx="858441" cy="365522"/>
          </a:xfrm>
          <a:prstGeom prst="roundRect">
            <a:avLst>
              <a:gd name="adj" fmla="val 4678"/>
            </a:avLst>
          </a:prstGeom>
          <a:solidFill>
            <a:srgbClr val="00B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1563" tIns="20780" rIns="41563" bIns="20780"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endParaRPr lang="en-US" sz="800" b="0" dirty="0">
              <a:solidFill>
                <a:prstClr val="white"/>
              </a:solidFill>
            </a:endParaRPr>
          </a:p>
        </p:txBody>
      </p:sp>
      <p:pic>
        <p:nvPicPr>
          <p:cNvPr id="9225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916" y="2664619"/>
            <a:ext cx="520303" cy="17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6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444" y="2457450"/>
            <a:ext cx="3817144" cy="16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" name="Rounded Rectangle 135"/>
          <p:cNvSpPr/>
          <p:nvPr/>
        </p:nvSpPr>
        <p:spPr>
          <a:xfrm>
            <a:off x="7774781" y="2366962"/>
            <a:ext cx="952500" cy="1871663"/>
          </a:xfrm>
          <a:prstGeom prst="roundRect">
            <a:avLst>
              <a:gd name="adj" fmla="val 4050"/>
            </a:avLst>
          </a:prstGeom>
          <a:solidFill>
            <a:srgbClr val="66AD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1563" tIns="20780" rIns="41563" bIns="20780"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endParaRPr lang="en-US" sz="800" b="0" dirty="0">
              <a:solidFill>
                <a:prstClr val="white"/>
              </a:solidFill>
            </a:endParaRPr>
          </a:p>
        </p:txBody>
      </p:sp>
      <p:sp>
        <p:nvSpPr>
          <p:cNvPr id="137" name="Rounded Rectangle 136"/>
          <p:cNvSpPr/>
          <p:nvPr/>
        </p:nvSpPr>
        <p:spPr>
          <a:xfrm>
            <a:off x="1987153" y="2366962"/>
            <a:ext cx="2318147" cy="1871663"/>
          </a:xfrm>
          <a:prstGeom prst="roundRect">
            <a:avLst>
              <a:gd name="adj" fmla="val 2337"/>
            </a:avLst>
          </a:prstGeom>
          <a:solidFill>
            <a:srgbClr val="19C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1563" tIns="20780" rIns="41563" bIns="20780"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endParaRPr lang="en-US" sz="800" b="0" dirty="0">
              <a:solidFill>
                <a:prstClr val="white"/>
              </a:solidFill>
            </a:endParaRPr>
          </a:p>
        </p:txBody>
      </p:sp>
      <p:sp>
        <p:nvSpPr>
          <p:cNvPr id="138" name="Rounded Rectangle 137"/>
          <p:cNvSpPr/>
          <p:nvPr/>
        </p:nvSpPr>
        <p:spPr>
          <a:xfrm>
            <a:off x="2300288" y="3664744"/>
            <a:ext cx="2540794" cy="461963"/>
          </a:xfrm>
          <a:prstGeom prst="roundRect">
            <a:avLst>
              <a:gd name="adj" fmla="val 4678"/>
            </a:avLst>
          </a:prstGeom>
          <a:solidFill>
            <a:srgbClr val="4E2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1563" tIns="20780" rIns="41563" bIns="20780"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endParaRPr lang="en-US" sz="800" b="0" dirty="0">
              <a:solidFill>
                <a:prstClr val="white"/>
              </a:solidFill>
            </a:endParaRPr>
          </a:p>
        </p:txBody>
      </p:sp>
      <p:sp>
        <p:nvSpPr>
          <p:cNvPr id="139" name="Rounded Rectangle 138"/>
          <p:cNvSpPr/>
          <p:nvPr/>
        </p:nvSpPr>
        <p:spPr>
          <a:xfrm>
            <a:off x="2902744" y="2647951"/>
            <a:ext cx="2540794" cy="460772"/>
          </a:xfrm>
          <a:prstGeom prst="roundRect">
            <a:avLst>
              <a:gd name="adj" fmla="val 4678"/>
            </a:avLst>
          </a:prstGeom>
          <a:solidFill>
            <a:srgbClr val="AA2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1563" tIns="20780" rIns="41563" bIns="20780"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endParaRPr lang="en-US" sz="800" b="0" dirty="0">
              <a:solidFill>
                <a:prstClr val="white"/>
              </a:solidFill>
            </a:endParaRPr>
          </a:p>
        </p:txBody>
      </p:sp>
      <p:sp>
        <p:nvSpPr>
          <p:cNvPr id="140" name="Rounded Rectangle 139"/>
          <p:cNvSpPr/>
          <p:nvPr/>
        </p:nvSpPr>
        <p:spPr>
          <a:xfrm>
            <a:off x="2601516" y="3157537"/>
            <a:ext cx="2541984" cy="461963"/>
          </a:xfrm>
          <a:prstGeom prst="roundRect">
            <a:avLst>
              <a:gd name="adj" fmla="val 4678"/>
            </a:avLst>
          </a:prstGeom>
          <a:solidFill>
            <a:srgbClr val="812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1563" tIns="20780" rIns="41563" bIns="20780"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endParaRPr lang="en-US" sz="800" b="0" dirty="0">
              <a:solidFill>
                <a:prstClr val="white"/>
              </a:solidFill>
            </a:endParaRPr>
          </a:p>
        </p:txBody>
      </p:sp>
      <p:sp>
        <p:nvSpPr>
          <p:cNvPr id="141" name="object 14"/>
          <p:cNvSpPr/>
          <p:nvPr/>
        </p:nvSpPr>
        <p:spPr>
          <a:xfrm>
            <a:off x="4725591" y="247292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412">
            <a:solidFill>
              <a:srgbClr val="7FD2CF"/>
            </a:solidFill>
          </a:ln>
        </p:spPr>
        <p:txBody>
          <a:bodyPr lIns="0" tIns="0" rIns="0" bIns="0"/>
          <a:lstStyle/>
          <a:p>
            <a:pPr eaLnBrk="0" hangingPunct="0">
              <a:spcBef>
                <a:spcPct val="0"/>
              </a:spcBef>
              <a:buFontTx/>
              <a:buNone/>
              <a:defRPr/>
            </a:pPr>
            <a:endParaRPr sz="800" b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42" name="object 15"/>
          <p:cNvSpPr/>
          <p:nvPr/>
        </p:nvSpPr>
        <p:spPr>
          <a:xfrm>
            <a:off x="7793831" y="247292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412">
            <a:solidFill>
              <a:srgbClr val="7FD2CF"/>
            </a:solidFill>
          </a:ln>
        </p:spPr>
        <p:txBody>
          <a:bodyPr lIns="0" tIns="0" rIns="0" bIns="0"/>
          <a:lstStyle/>
          <a:p>
            <a:pPr eaLnBrk="0" hangingPunct="0">
              <a:spcBef>
                <a:spcPct val="0"/>
              </a:spcBef>
              <a:buFontTx/>
              <a:buNone/>
              <a:defRPr/>
            </a:pPr>
            <a:endParaRPr sz="800" b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43" name="object 16"/>
          <p:cNvSpPr/>
          <p:nvPr/>
        </p:nvSpPr>
        <p:spPr>
          <a:xfrm>
            <a:off x="290512" y="3994547"/>
            <a:ext cx="6387704" cy="361950"/>
          </a:xfrm>
          <a:custGeom>
            <a:avLst/>
            <a:gdLst/>
            <a:ahLst/>
            <a:cxnLst/>
            <a:rect l="l" t="t" r="r" b="b"/>
            <a:pathLst>
              <a:path w="14043660" h="798195">
                <a:moveTo>
                  <a:pt x="14043446" y="465996"/>
                </a:moveTo>
                <a:lnTo>
                  <a:pt x="14043446" y="660723"/>
                </a:lnTo>
                <a:lnTo>
                  <a:pt x="14043047" y="711476"/>
                </a:lnTo>
                <a:lnTo>
                  <a:pt x="14032656" y="772221"/>
                </a:lnTo>
                <a:lnTo>
                  <a:pt x="13993492" y="794600"/>
                </a:lnTo>
                <a:lnTo>
                  <a:pt x="13906372" y="797797"/>
                </a:lnTo>
                <a:lnTo>
                  <a:pt x="137074" y="797797"/>
                </a:lnTo>
                <a:lnTo>
                  <a:pt x="86320" y="797398"/>
                </a:lnTo>
                <a:lnTo>
                  <a:pt x="25576" y="787007"/>
                </a:lnTo>
                <a:lnTo>
                  <a:pt x="3197" y="747843"/>
                </a:lnTo>
                <a:lnTo>
                  <a:pt x="0" y="660723"/>
                </a:lnTo>
                <a:lnTo>
                  <a:pt x="0" y="104708"/>
                </a:lnTo>
                <a:lnTo>
                  <a:pt x="837" y="53610"/>
                </a:lnTo>
                <a:lnTo>
                  <a:pt x="22617" y="6701"/>
                </a:lnTo>
                <a:lnTo>
                  <a:pt x="104708" y="0"/>
                </a:lnTo>
                <a:lnTo>
                  <a:pt x="242516" y="0"/>
                </a:lnTo>
              </a:path>
            </a:pathLst>
          </a:custGeom>
          <a:ln w="31412">
            <a:solidFill>
              <a:srgbClr val="BFD0D5"/>
            </a:solidFill>
          </a:ln>
        </p:spPr>
        <p:txBody>
          <a:bodyPr lIns="0" tIns="0" rIns="0" bIns="0"/>
          <a:lstStyle/>
          <a:p>
            <a:pPr eaLnBrk="0" hangingPunct="0">
              <a:spcBef>
                <a:spcPct val="0"/>
              </a:spcBef>
              <a:buFontTx/>
              <a:buNone/>
              <a:defRPr/>
            </a:pPr>
            <a:endParaRPr sz="800" b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44" name="object 17"/>
          <p:cNvSpPr>
            <a:spLocks noChangeAspect="1"/>
          </p:cNvSpPr>
          <p:nvPr/>
        </p:nvSpPr>
        <p:spPr>
          <a:xfrm>
            <a:off x="371476" y="3962400"/>
            <a:ext cx="88106" cy="64294"/>
          </a:xfrm>
          <a:custGeom>
            <a:avLst/>
            <a:gdLst/>
            <a:ahLst/>
            <a:cxnLst/>
            <a:rect l="l" t="t" r="r" b="b"/>
            <a:pathLst>
              <a:path w="145415" h="106045">
                <a:moveTo>
                  <a:pt x="0" y="0"/>
                </a:moveTo>
                <a:lnTo>
                  <a:pt x="0" y="105839"/>
                </a:lnTo>
                <a:lnTo>
                  <a:pt x="145419" y="52919"/>
                </a:lnTo>
                <a:lnTo>
                  <a:pt x="0" y="0"/>
                </a:lnTo>
                <a:close/>
              </a:path>
            </a:pathLst>
          </a:custGeom>
          <a:solidFill>
            <a:srgbClr val="BFD0D5"/>
          </a:solidFill>
        </p:spPr>
        <p:txBody>
          <a:bodyPr lIns="0" tIns="0" rIns="0" bIns="0"/>
          <a:lstStyle/>
          <a:p>
            <a:pPr eaLnBrk="0" hangingPunct="0">
              <a:spcBef>
                <a:spcPct val="0"/>
              </a:spcBef>
              <a:buFontTx/>
              <a:buNone/>
              <a:defRPr/>
            </a:pPr>
            <a:endParaRPr sz="800" b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45" name="object 20"/>
          <p:cNvSpPr txBox="1"/>
          <p:nvPr/>
        </p:nvSpPr>
        <p:spPr>
          <a:xfrm>
            <a:off x="525066" y="2421731"/>
            <a:ext cx="917972" cy="10772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5776" eaLnBrk="0" hangingPunct="0">
              <a:spcBef>
                <a:spcPct val="0"/>
              </a:spcBef>
              <a:buNone/>
              <a:defRPr/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01 </a:t>
            </a:r>
            <a:r>
              <a:rPr sz="700" spc="-9" dirty="0">
                <a:solidFill>
                  <a:srgbClr val="FFFFFF"/>
                </a:solidFill>
                <a:latin typeface="Arial"/>
                <a:cs typeface="Arial"/>
              </a:rPr>
              <a:t>IBM’s </a:t>
            </a:r>
            <a:r>
              <a:rPr sz="700" spc="7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7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7" dirty="0">
                <a:solidFill>
                  <a:srgbClr val="FFFFFF"/>
                </a:solidFill>
                <a:latin typeface="Arial"/>
                <a:cs typeface="Arial"/>
              </a:rPr>
              <a:t>Lake</a:t>
            </a:r>
            <a:endParaRPr sz="700" b="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6" name="object 21"/>
          <p:cNvSpPr txBox="1"/>
          <p:nvPr/>
        </p:nvSpPr>
        <p:spPr>
          <a:xfrm>
            <a:off x="2116932" y="2421731"/>
            <a:ext cx="1397794" cy="45397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5776" eaLnBrk="0" hangingPunct="0">
              <a:spcBef>
                <a:spcPct val="0"/>
              </a:spcBef>
              <a:buNone/>
              <a:defRPr/>
            </a:pPr>
            <a:r>
              <a:rPr sz="700" spc="7" dirty="0">
                <a:solidFill>
                  <a:srgbClr val="FFFFFF"/>
                </a:solidFill>
                <a:latin typeface="Calibri" panose="020F0502020204030204" pitchFamily="34" charset="0"/>
                <a:ea typeface="Arial" charset="0"/>
              </a:rPr>
              <a:t>02</a:t>
            </a:r>
            <a:r>
              <a:rPr lang="en-US" sz="700" spc="7" dirty="0">
                <a:solidFill>
                  <a:srgbClr val="FFFFFF"/>
                </a:solidFill>
                <a:latin typeface="Calibri" panose="020F0502020204030204" pitchFamily="34" charset="0"/>
                <a:ea typeface="Arial" charset="0"/>
              </a:rPr>
              <a:t> </a:t>
            </a:r>
            <a:r>
              <a:rPr sz="700" spc="5" dirty="0">
                <a:solidFill>
                  <a:srgbClr val="FFFFFF"/>
                </a:solidFill>
                <a:latin typeface="Calibri" panose="020F0502020204030204" pitchFamily="34" charset="0"/>
                <a:ea typeface="Arial" charset="0"/>
              </a:rPr>
              <a:t>Cognitive </a:t>
            </a:r>
            <a:r>
              <a:rPr sz="700" spc="9" dirty="0">
                <a:solidFill>
                  <a:srgbClr val="FFFFFF"/>
                </a:solidFill>
                <a:latin typeface="Calibri" panose="020F0502020204030204" pitchFamily="34" charset="0"/>
                <a:ea typeface="Arial" charset="0"/>
              </a:rPr>
              <a:t>Delivery</a:t>
            </a:r>
            <a:r>
              <a:rPr sz="700" spc="-18" dirty="0">
                <a:solidFill>
                  <a:srgbClr val="FFFFFF"/>
                </a:solidFill>
                <a:latin typeface="Calibri" panose="020F0502020204030204" pitchFamily="34" charset="0"/>
                <a:ea typeface="Arial" charset="0"/>
              </a:rPr>
              <a:t> </a:t>
            </a:r>
            <a:r>
              <a:rPr sz="700" spc="5" dirty="0">
                <a:solidFill>
                  <a:srgbClr val="FFFFFF"/>
                </a:solidFill>
                <a:latin typeface="Calibri" panose="020F0502020204030204" pitchFamily="34" charset="0"/>
                <a:ea typeface="Arial" charset="0"/>
              </a:rPr>
              <a:t>Insights</a:t>
            </a:r>
            <a:endParaRPr sz="700" b="0" dirty="0">
              <a:solidFill>
                <a:prstClr val="black"/>
              </a:solidFill>
              <a:latin typeface="Calibri" panose="020F0502020204030204" pitchFamily="34" charset="0"/>
              <a:ea typeface="Arial" charset="0"/>
            </a:endParaRPr>
          </a:p>
          <a:p>
            <a:pPr marL="6928" eaLnBrk="0" hangingPunct="0">
              <a:spcBef>
                <a:spcPts val="273"/>
              </a:spcBef>
              <a:buNone/>
              <a:defRPr/>
            </a:pPr>
            <a:r>
              <a:rPr sz="500" spc="-5" dirty="0">
                <a:solidFill>
                  <a:srgbClr val="FFFFFF"/>
                </a:solidFill>
                <a:latin typeface="Calibri" panose="020F0502020204030204" pitchFamily="34" charset="0"/>
                <a:ea typeface="Arial" charset="0"/>
              </a:rPr>
              <a:t>+ Cognitive </a:t>
            </a:r>
            <a:r>
              <a:rPr lang="en-US" sz="500" spc="-5" dirty="0">
                <a:solidFill>
                  <a:srgbClr val="FFFFFF"/>
                </a:solidFill>
                <a:latin typeface="Calibri" panose="020F0502020204030204" pitchFamily="34" charset="0"/>
                <a:ea typeface="Arial" charset="0"/>
              </a:rPr>
              <a:t/>
            </a:r>
            <a:br>
              <a:rPr lang="en-US" sz="500" spc="-5" dirty="0">
                <a:solidFill>
                  <a:srgbClr val="FFFFFF"/>
                </a:solidFill>
                <a:latin typeface="Calibri" panose="020F0502020204030204" pitchFamily="34" charset="0"/>
                <a:ea typeface="Arial" charset="0"/>
              </a:rPr>
            </a:br>
            <a:r>
              <a:rPr lang="en-US" sz="500" spc="-5" dirty="0">
                <a:solidFill>
                  <a:srgbClr val="FFFFFF"/>
                </a:solidFill>
                <a:latin typeface="Calibri" panose="020F0502020204030204" pitchFamily="34" charset="0"/>
                <a:ea typeface="Arial" charset="0"/>
              </a:rPr>
              <a:t>   </a:t>
            </a:r>
            <a:r>
              <a:rPr sz="500" spc="-5" dirty="0">
                <a:solidFill>
                  <a:srgbClr val="FFFFFF"/>
                </a:solidFill>
                <a:latin typeface="Calibri" panose="020F0502020204030204" pitchFamily="34" charset="0"/>
                <a:ea typeface="Arial" charset="0"/>
              </a:rPr>
              <a:t>Micro</a:t>
            </a:r>
            <a:r>
              <a:rPr sz="500" spc="-9" dirty="0">
                <a:solidFill>
                  <a:srgbClr val="FFFFFF"/>
                </a:solidFill>
                <a:latin typeface="Calibri" panose="020F0502020204030204" pitchFamily="34" charset="0"/>
                <a:ea typeface="Arial" charset="0"/>
              </a:rPr>
              <a:t> </a:t>
            </a:r>
            <a:r>
              <a:rPr sz="500" dirty="0">
                <a:solidFill>
                  <a:srgbClr val="FFFFFF"/>
                </a:solidFill>
                <a:latin typeface="Calibri" panose="020F0502020204030204" pitchFamily="34" charset="0"/>
                <a:ea typeface="Arial" charset="0"/>
              </a:rPr>
              <a:t>Services</a:t>
            </a:r>
            <a:endParaRPr lang="en-US" sz="500" dirty="0">
              <a:solidFill>
                <a:srgbClr val="FFFFFF"/>
              </a:solidFill>
              <a:latin typeface="Calibri" panose="020F0502020204030204" pitchFamily="34" charset="0"/>
              <a:ea typeface="Arial" charset="0"/>
            </a:endParaRPr>
          </a:p>
          <a:p>
            <a:pPr marL="6928" eaLnBrk="0" hangingPunct="0">
              <a:spcBef>
                <a:spcPct val="0"/>
              </a:spcBef>
              <a:buNone/>
              <a:defRPr/>
            </a:pPr>
            <a:r>
              <a:rPr lang="en-US" sz="500" dirty="0">
                <a:solidFill>
                  <a:srgbClr val="FFFFFF"/>
                </a:solidFill>
                <a:latin typeface="Calibri" panose="020F0502020204030204" pitchFamily="34" charset="0"/>
                <a:ea typeface="Arial" charset="0"/>
              </a:rPr>
              <a:t>+ Knowledge</a:t>
            </a:r>
            <a:br>
              <a:rPr lang="en-US" sz="500" dirty="0">
                <a:solidFill>
                  <a:srgbClr val="FFFFFF"/>
                </a:solidFill>
                <a:latin typeface="Calibri" panose="020F0502020204030204" pitchFamily="34" charset="0"/>
                <a:ea typeface="Arial" charset="0"/>
              </a:rPr>
            </a:br>
            <a:r>
              <a:rPr lang="en-US" sz="500" dirty="0">
                <a:solidFill>
                  <a:srgbClr val="FFFFFF"/>
                </a:solidFill>
                <a:latin typeface="Calibri" panose="020F0502020204030204" pitchFamily="34" charset="0"/>
                <a:ea typeface="Arial" charset="0"/>
              </a:rPr>
              <a:t>   Modules</a:t>
            </a:r>
            <a:endParaRPr sz="500" b="0" dirty="0">
              <a:solidFill>
                <a:prstClr val="black"/>
              </a:solidFill>
              <a:latin typeface="Calibri" panose="020F0502020204030204" pitchFamily="34" charset="0"/>
              <a:ea typeface="Arial" charset="0"/>
            </a:endParaRPr>
          </a:p>
        </p:txBody>
      </p:sp>
      <p:sp>
        <p:nvSpPr>
          <p:cNvPr id="147" name="object 23"/>
          <p:cNvSpPr/>
          <p:nvPr/>
        </p:nvSpPr>
        <p:spPr>
          <a:xfrm flipV="1">
            <a:off x="1443038" y="3375423"/>
            <a:ext cx="511969" cy="20240"/>
          </a:xfrm>
          <a:custGeom>
            <a:avLst/>
            <a:gdLst/>
            <a:ahLst/>
            <a:cxnLst/>
            <a:rect l="l" t="t" r="r" b="b"/>
            <a:pathLst>
              <a:path w="1096645">
                <a:moveTo>
                  <a:pt x="0" y="0"/>
                </a:moveTo>
                <a:lnTo>
                  <a:pt x="1096217" y="0"/>
                </a:lnTo>
              </a:path>
            </a:pathLst>
          </a:custGeom>
          <a:ln w="31412">
            <a:solidFill>
              <a:srgbClr val="59D1F5"/>
            </a:solidFill>
            <a:tailEnd type="triangle" w="sm" len="med"/>
          </a:ln>
        </p:spPr>
        <p:txBody>
          <a:bodyPr lIns="0" tIns="0" rIns="0" bIns="0"/>
          <a:lstStyle/>
          <a:p>
            <a:pPr eaLnBrk="0" hangingPunct="0">
              <a:spcBef>
                <a:spcPct val="0"/>
              </a:spcBef>
              <a:buFontTx/>
              <a:buNone/>
              <a:defRPr/>
            </a:pPr>
            <a:endParaRPr sz="800" b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9239" name="object 26"/>
          <p:cNvSpPr txBox="1">
            <a:spLocks noChangeArrowheads="1"/>
          </p:cNvSpPr>
          <p:nvPr/>
        </p:nvSpPr>
        <p:spPr bwMode="auto">
          <a:xfrm>
            <a:off x="650082" y="2643187"/>
            <a:ext cx="621506" cy="216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6350" indent="238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0" hangingPunct="0">
              <a:lnSpc>
                <a:spcPct val="104000"/>
              </a:lnSpc>
              <a:spcBef>
                <a:spcPct val="0"/>
              </a:spcBef>
              <a:buFontTx/>
              <a:buNone/>
            </a:pPr>
            <a:r>
              <a:rPr lang="en-US" sz="450">
                <a:solidFill>
                  <a:srgbClr val="FFFFFF"/>
                </a:solidFill>
                <a:latin typeface="Arial" panose="020B0604020202020204" pitchFamily="34" charset="0"/>
              </a:rPr>
              <a:t>Operations Data from  all Client Environments</a:t>
            </a:r>
            <a:endParaRPr lang="en-US" sz="450" b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240" name="object 28"/>
          <p:cNvSpPr txBox="1">
            <a:spLocks noChangeArrowheads="1"/>
          </p:cNvSpPr>
          <p:nvPr/>
        </p:nvSpPr>
        <p:spPr bwMode="auto">
          <a:xfrm>
            <a:off x="509588" y="3021807"/>
            <a:ext cx="867966" cy="216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4925" indent="-26988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0" hangingPunct="0">
              <a:lnSpc>
                <a:spcPct val="104000"/>
              </a:lnSpc>
              <a:spcBef>
                <a:spcPct val="0"/>
              </a:spcBef>
              <a:buFontTx/>
              <a:buNone/>
            </a:pPr>
            <a:r>
              <a:rPr lang="en-US" sz="450">
                <a:solidFill>
                  <a:srgbClr val="FFFFFF"/>
                </a:solidFill>
                <a:latin typeface="Arial" panose="020B0604020202020204" pitchFamily="34" charset="0"/>
              </a:rPr>
              <a:t>Services Capabilities </a:t>
            </a:r>
            <a:br>
              <a:rPr lang="en-US" sz="450">
                <a:solidFill>
                  <a:srgbClr val="FFFFFF"/>
                </a:solidFill>
                <a:latin typeface="Arial" panose="020B0604020202020204" pitchFamily="34" charset="0"/>
              </a:rPr>
            </a:br>
            <a:r>
              <a:rPr lang="en-US" sz="450">
                <a:solidFill>
                  <a:srgbClr val="FFFFFF"/>
                </a:solidFill>
                <a:latin typeface="Arial" panose="020B0604020202020204" pitchFamily="34" charset="0"/>
              </a:rPr>
              <a:t>from IBM and </a:t>
            </a:r>
            <a:br>
              <a:rPr lang="en-US" sz="450">
                <a:solidFill>
                  <a:srgbClr val="FFFFFF"/>
                </a:solidFill>
                <a:latin typeface="Arial" panose="020B0604020202020204" pitchFamily="34" charset="0"/>
              </a:rPr>
            </a:br>
            <a:r>
              <a:rPr lang="en-US" sz="450">
                <a:solidFill>
                  <a:srgbClr val="FFFFFF"/>
                </a:solidFill>
                <a:latin typeface="Arial" panose="020B0604020202020204" pitchFamily="34" charset="0"/>
              </a:rPr>
              <a:t>Other Providers</a:t>
            </a:r>
            <a:endParaRPr lang="en-US" sz="450" b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0" name="object 30"/>
          <p:cNvSpPr txBox="1"/>
          <p:nvPr/>
        </p:nvSpPr>
        <p:spPr>
          <a:xfrm>
            <a:off x="606029" y="3508772"/>
            <a:ext cx="710803" cy="1538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5776" algn="ctr" eaLnBrk="0" hangingPunct="0">
              <a:spcBef>
                <a:spcPct val="0"/>
              </a:spcBef>
              <a:buNone/>
              <a:defRPr/>
            </a:pPr>
            <a:r>
              <a:rPr sz="500" spc="9" dirty="0">
                <a:solidFill>
                  <a:srgbClr val="FFFFFF"/>
                </a:solidFill>
                <a:latin typeface="HelvNeue Bold for IBM"/>
                <a:cs typeface="HelvNeue Bold for IBM"/>
              </a:rPr>
              <a:t>Data Sharing</a:t>
            </a:r>
            <a:r>
              <a:rPr sz="500" spc="-25" dirty="0">
                <a:solidFill>
                  <a:srgbClr val="FFFFFF"/>
                </a:solidFill>
                <a:latin typeface="HelvNeue Bold for IBM"/>
                <a:cs typeface="HelvNeue Bold for IBM"/>
              </a:rPr>
              <a:t> </a:t>
            </a:r>
            <a:r>
              <a:rPr sz="500" spc="9" dirty="0">
                <a:solidFill>
                  <a:srgbClr val="FFFFFF"/>
                </a:solidFill>
                <a:latin typeface="HelvNeue Bold for IBM"/>
                <a:cs typeface="HelvNeue Bold for IBM"/>
              </a:rPr>
              <a:t>Partnerships</a:t>
            </a:r>
            <a:endParaRPr sz="500" b="0" dirty="0">
              <a:solidFill>
                <a:prstClr val="black"/>
              </a:solidFill>
              <a:latin typeface="HelvNeue Bold for IBM"/>
              <a:cs typeface="HelvNeue Bold for IBM"/>
            </a:endParaRPr>
          </a:p>
        </p:txBody>
      </p:sp>
      <p:sp>
        <p:nvSpPr>
          <p:cNvPr id="151" name="object 32"/>
          <p:cNvSpPr txBox="1"/>
          <p:nvPr/>
        </p:nvSpPr>
        <p:spPr>
          <a:xfrm>
            <a:off x="609600" y="3935016"/>
            <a:ext cx="702469" cy="1538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5776" algn="ctr" eaLnBrk="0" hangingPunct="0">
              <a:spcBef>
                <a:spcPct val="0"/>
              </a:spcBef>
              <a:buNone/>
              <a:defRPr/>
            </a:pPr>
            <a:r>
              <a:rPr sz="500" spc="7" dirty="0">
                <a:solidFill>
                  <a:srgbClr val="007670"/>
                </a:solidFill>
                <a:latin typeface="Arial"/>
                <a:cs typeface="Arial"/>
              </a:rPr>
              <a:t>Client </a:t>
            </a:r>
            <a:r>
              <a:rPr sz="500" spc="5" dirty="0">
                <a:solidFill>
                  <a:srgbClr val="007670"/>
                </a:solidFill>
                <a:latin typeface="Arial"/>
                <a:cs typeface="Arial"/>
              </a:rPr>
              <a:t>Environment’s</a:t>
            </a:r>
            <a:r>
              <a:rPr sz="500" spc="-9" dirty="0">
                <a:solidFill>
                  <a:srgbClr val="007670"/>
                </a:solidFill>
                <a:latin typeface="Arial"/>
                <a:cs typeface="Arial"/>
              </a:rPr>
              <a:t> </a:t>
            </a:r>
            <a:r>
              <a:rPr sz="500" spc="9" dirty="0">
                <a:solidFill>
                  <a:srgbClr val="007670"/>
                </a:solidFill>
                <a:latin typeface="Arial"/>
                <a:cs typeface="Arial"/>
              </a:rPr>
              <a:t>Data</a:t>
            </a:r>
            <a:endParaRPr sz="500" b="0" dirty="0">
              <a:solidFill>
                <a:srgbClr val="007670"/>
              </a:solidFill>
              <a:latin typeface="Arial"/>
              <a:cs typeface="Arial"/>
            </a:endParaRPr>
          </a:p>
        </p:txBody>
      </p:sp>
      <p:sp>
        <p:nvSpPr>
          <p:cNvPr id="152" name="object 72"/>
          <p:cNvSpPr/>
          <p:nvPr/>
        </p:nvSpPr>
        <p:spPr>
          <a:xfrm>
            <a:off x="7793831" y="266819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412">
            <a:solidFill>
              <a:srgbClr val="7FD2CF"/>
            </a:solidFill>
          </a:ln>
        </p:spPr>
        <p:txBody>
          <a:bodyPr lIns="0" tIns="0" rIns="0" bIns="0"/>
          <a:lstStyle/>
          <a:p>
            <a:pPr eaLnBrk="0" hangingPunct="0">
              <a:spcBef>
                <a:spcPct val="0"/>
              </a:spcBef>
              <a:buFontTx/>
              <a:buNone/>
              <a:defRPr/>
            </a:pPr>
            <a:endParaRPr sz="800" b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53" name="object 75"/>
          <p:cNvSpPr txBox="1"/>
          <p:nvPr/>
        </p:nvSpPr>
        <p:spPr>
          <a:xfrm>
            <a:off x="2643188" y="3323035"/>
            <a:ext cx="1513285" cy="10772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5776" eaLnBrk="0" hangingPunct="0">
              <a:spcBef>
                <a:spcPct val="0"/>
              </a:spcBef>
              <a:buNone/>
              <a:defRPr/>
            </a:pPr>
            <a:r>
              <a:rPr sz="700" spc="9" dirty="0">
                <a:solidFill>
                  <a:srgbClr val="FFFFFF"/>
                </a:solidFill>
                <a:latin typeface="Arial"/>
                <a:cs typeface="Arial"/>
              </a:rPr>
              <a:t>04</a:t>
            </a:r>
            <a:r>
              <a:rPr lang="en-US" sz="700" spc="9" dirty="0">
                <a:solidFill>
                  <a:srgbClr val="FFFFFF"/>
                </a:solidFill>
                <a:latin typeface="Arial"/>
                <a:cs typeface="Arial"/>
              </a:rPr>
              <a:t> Cognitive </a:t>
            </a:r>
            <a:r>
              <a:rPr sz="700" spc="11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r>
              <a:rPr sz="7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5" dirty="0">
                <a:solidFill>
                  <a:srgbClr val="FFFFFF"/>
                </a:solidFill>
                <a:latin typeface="Arial"/>
                <a:cs typeface="Arial"/>
              </a:rPr>
              <a:t>Optimizer</a:t>
            </a:r>
            <a:endParaRPr sz="700" b="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54" name="object 78"/>
          <p:cNvSpPr txBox="1"/>
          <p:nvPr/>
        </p:nvSpPr>
        <p:spPr>
          <a:xfrm>
            <a:off x="2341960" y="3829050"/>
            <a:ext cx="1632347" cy="10772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5776" eaLnBrk="0" hangingPunct="0">
              <a:spcBef>
                <a:spcPct val="0"/>
              </a:spcBef>
              <a:buNone/>
              <a:defRPr/>
            </a:pPr>
            <a:r>
              <a:rPr sz="700" spc="9" dirty="0">
                <a:solidFill>
                  <a:srgbClr val="FFFFFF"/>
                </a:solidFill>
                <a:latin typeface="Arial"/>
                <a:cs typeface="Arial"/>
              </a:rPr>
              <a:t>03</a:t>
            </a:r>
            <a:r>
              <a:rPr lang="en-US" sz="700" spc="9" dirty="0">
                <a:solidFill>
                  <a:srgbClr val="FFFFFF"/>
                </a:solidFill>
                <a:latin typeface="Arial"/>
                <a:cs typeface="Arial"/>
              </a:rPr>
              <a:t> Cognitive </a:t>
            </a:r>
            <a:r>
              <a:rPr sz="700" spc="11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r>
              <a:rPr sz="700" spc="-3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9" dirty="0">
                <a:solidFill>
                  <a:srgbClr val="FFFFFF"/>
                </a:solidFill>
                <a:latin typeface="Arial"/>
                <a:cs typeface="Arial"/>
              </a:rPr>
              <a:t>Manager</a:t>
            </a:r>
            <a:endParaRPr sz="700" b="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55" name="object 81"/>
          <p:cNvSpPr txBox="1"/>
          <p:nvPr/>
        </p:nvSpPr>
        <p:spPr>
          <a:xfrm>
            <a:off x="2942035" y="2812256"/>
            <a:ext cx="1498997" cy="10772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5776" eaLnBrk="0" hangingPunct="0">
              <a:spcBef>
                <a:spcPct val="0"/>
              </a:spcBef>
              <a:buNone/>
              <a:defRPr/>
            </a:pPr>
            <a:r>
              <a:rPr sz="700" spc="7" dirty="0">
                <a:solidFill>
                  <a:srgbClr val="FFFFFF"/>
                </a:solidFill>
                <a:latin typeface="HelvNeue Bold for IBM"/>
                <a:cs typeface="HelvNeue Bold for IBM"/>
              </a:rPr>
              <a:t>05  </a:t>
            </a:r>
            <a:r>
              <a:rPr lang="en-US" sz="700" spc="7" dirty="0">
                <a:solidFill>
                  <a:srgbClr val="FFFFFF"/>
                </a:solidFill>
                <a:latin typeface="HelvNeue Bold for IBM"/>
                <a:cs typeface="HelvNeue Bold for IBM"/>
              </a:rPr>
              <a:t>Cognitive </a:t>
            </a:r>
            <a:r>
              <a:rPr sz="700" spc="7" dirty="0">
                <a:solidFill>
                  <a:srgbClr val="FFFFFF"/>
                </a:solidFill>
                <a:latin typeface="HelvNeue Bold for IBM"/>
                <a:cs typeface="HelvNeue Bold for IBM"/>
              </a:rPr>
              <a:t>Solution</a:t>
            </a:r>
            <a:r>
              <a:rPr sz="700" spc="-27" dirty="0">
                <a:solidFill>
                  <a:srgbClr val="FFFFFF"/>
                </a:solidFill>
                <a:latin typeface="HelvNeue Bold for IBM"/>
                <a:cs typeface="HelvNeue Bold for IBM"/>
              </a:rPr>
              <a:t> </a:t>
            </a:r>
            <a:r>
              <a:rPr sz="700" spc="7" dirty="0">
                <a:solidFill>
                  <a:srgbClr val="FFFFFF"/>
                </a:solidFill>
                <a:latin typeface="HelvNeue Bold for IBM"/>
                <a:cs typeface="HelvNeue Bold for IBM"/>
              </a:rPr>
              <a:t>Designer</a:t>
            </a:r>
            <a:endParaRPr sz="700" b="0" dirty="0">
              <a:solidFill>
                <a:prstClr val="black"/>
              </a:solidFill>
              <a:latin typeface="HelvNeue Bold for IBM"/>
              <a:cs typeface="HelvNeue Bold for IBM"/>
            </a:endParaRPr>
          </a:p>
        </p:txBody>
      </p:sp>
      <p:sp>
        <p:nvSpPr>
          <p:cNvPr id="156" name="object 106"/>
          <p:cNvSpPr/>
          <p:nvPr/>
        </p:nvSpPr>
        <p:spPr>
          <a:xfrm>
            <a:off x="4657725" y="3500438"/>
            <a:ext cx="1182291" cy="408385"/>
          </a:xfrm>
          <a:custGeom>
            <a:avLst/>
            <a:gdLst/>
            <a:ahLst/>
            <a:cxnLst/>
            <a:rect l="l" t="t" r="r" b="b"/>
            <a:pathLst>
              <a:path w="2599690" h="897254">
                <a:moveTo>
                  <a:pt x="0" y="897260"/>
                </a:moveTo>
                <a:lnTo>
                  <a:pt x="1818897" y="897260"/>
                </a:lnTo>
                <a:lnTo>
                  <a:pt x="1860624" y="896132"/>
                </a:lnTo>
                <a:lnTo>
                  <a:pt x="1882051" y="888237"/>
                </a:lnTo>
                <a:lnTo>
                  <a:pt x="1889945" y="866807"/>
                </a:lnTo>
                <a:lnTo>
                  <a:pt x="1891073" y="825074"/>
                </a:lnTo>
                <a:lnTo>
                  <a:pt x="1891073" y="72175"/>
                </a:lnTo>
                <a:lnTo>
                  <a:pt x="1892201" y="30449"/>
                </a:lnTo>
                <a:lnTo>
                  <a:pt x="1900096" y="9021"/>
                </a:lnTo>
                <a:lnTo>
                  <a:pt x="1921526" y="1127"/>
                </a:lnTo>
                <a:lnTo>
                  <a:pt x="1963259" y="0"/>
                </a:lnTo>
                <a:lnTo>
                  <a:pt x="2599334" y="0"/>
                </a:lnTo>
              </a:path>
            </a:pathLst>
          </a:custGeom>
          <a:ln w="31412">
            <a:solidFill>
              <a:srgbClr val="4E2466"/>
            </a:solidFill>
            <a:headEnd type="none"/>
            <a:tailEnd type="triangle" w="sm" len="med"/>
          </a:ln>
        </p:spPr>
        <p:txBody>
          <a:bodyPr lIns="0" tIns="0" rIns="0" bIns="0"/>
          <a:lstStyle/>
          <a:p>
            <a:pPr eaLnBrk="0" hangingPunct="0">
              <a:spcBef>
                <a:spcPct val="0"/>
              </a:spcBef>
              <a:buFontTx/>
              <a:buNone/>
              <a:defRPr/>
            </a:pPr>
            <a:endParaRPr sz="800" b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57" name="object 108"/>
          <p:cNvSpPr/>
          <p:nvPr/>
        </p:nvSpPr>
        <p:spPr>
          <a:xfrm>
            <a:off x="5253037" y="2880123"/>
            <a:ext cx="586979" cy="407194"/>
          </a:xfrm>
          <a:custGeom>
            <a:avLst/>
            <a:gdLst/>
            <a:ahLst/>
            <a:cxnLst/>
            <a:rect l="l" t="t" r="r" b="b"/>
            <a:pathLst>
              <a:path w="1289684" h="894079">
                <a:moveTo>
                  <a:pt x="0" y="0"/>
                </a:moveTo>
                <a:lnTo>
                  <a:pt x="503408" y="0"/>
                </a:lnTo>
                <a:lnTo>
                  <a:pt x="545141" y="1127"/>
                </a:lnTo>
                <a:lnTo>
                  <a:pt x="566571" y="9021"/>
                </a:lnTo>
                <a:lnTo>
                  <a:pt x="574467" y="30449"/>
                </a:lnTo>
                <a:lnTo>
                  <a:pt x="575595" y="72175"/>
                </a:lnTo>
                <a:lnTo>
                  <a:pt x="575595" y="821461"/>
                </a:lnTo>
                <a:lnTo>
                  <a:pt x="576722" y="863188"/>
                </a:lnTo>
                <a:lnTo>
                  <a:pt x="584617" y="884615"/>
                </a:lnTo>
                <a:lnTo>
                  <a:pt x="606044" y="892509"/>
                </a:lnTo>
                <a:lnTo>
                  <a:pt x="647770" y="893637"/>
                </a:lnTo>
                <a:lnTo>
                  <a:pt x="1289091" y="893637"/>
                </a:lnTo>
              </a:path>
            </a:pathLst>
          </a:custGeom>
          <a:ln w="31412">
            <a:solidFill>
              <a:srgbClr val="AA2187"/>
            </a:solidFill>
            <a:tailEnd type="triangle" w="sm" len="med"/>
          </a:ln>
        </p:spPr>
        <p:txBody>
          <a:bodyPr lIns="0" tIns="0" rIns="0" bIns="0"/>
          <a:lstStyle/>
          <a:p>
            <a:pPr eaLnBrk="0" hangingPunct="0">
              <a:spcBef>
                <a:spcPct val="0"/>
              </a:spcBef>
              <a:buFontTx/>
              <a:buNone/>
              <a:defRPr/>
            </a:pPr>
            <a:endParaRPr sz="800" b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9249" name="object 112"/>
          <p:cNvSpPr txBox="1">
            <a:spLocks noChangeArrowheads="1"/>
          </p:cNvSpPr>
          <p:nvPr/>
        </p:nvSpPr>
        <p:spPr bwMode="auto">
          <a:xfrm>
            <a:off x="7825979" y="2414588"/>
            <a:ext cx="831056" cy="179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6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hangingPunct="0">
              <a:lnSpc>
                <a:spcPts val="694"/>
              </a:lnSpc>
              <a:spcBef>
                <a:spcPct val="0"/>
              </a:spcBef>
              <a:buNone/>
            </a:pPr>
            <a:r>
              <a:rPr lang="en-US" sz="675">
                <a:solidFill>
                  <a:srgbClr val="FFFFFF"/>
                </a:solidFill>
                <a:latin typeface="Arial" panose="020B0604020202020204" pitchFamily="34" charset="0"/>
              </a:rPr>
              <a:t>06 Client-Centric Dashboards</a:t>
            </a:r>
            <a:endParaRPr lang="en-US" sz="675" b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9" name="object 113"/>
          <p:cNvSpPr/>
          <p:nvPr/>
        </p:nvSpPr>
        <p:spPr>
          <a:xfrm>
            <a:off x="7836694" y="2630092"/>
            <a:ext cx="825104" cy="486965"/>
          </a:xfrm>
          <a:custGeom>
            <a:avLst/>
            <a:gdLst/>
            <a:ahLst/>
            <a:cxnLst/>
            <a:rect l="l" t="t" r="r" b="b"/>
            <a:pathLst>
              <a:path w="1814830" h="1070610">
                <a:moveTo>
                  <a:pt x="1741318" y="0"/>
                </a:moveTo>
                <a:lnTo>
                  <a:pt x="73296" y="0"/>
                </a:lnTo>
                <a:lnTo>
                  <a:pt x="30921" y="1145"/>
                </a:lnTo>
                <a:lnTo>
                  <a:pt x="9162" y="9162"/>
                </a:lnTo>
                <a:lnTo>
                  <a:pt x="1145" y="30921"/>
                </a:lnTo>
                <a:lnTo>
                  <a:pt x="0" y="73296"/>
                </a:lnTo>
                <a:lnTo>
                  <a:pt x="0" y="997037"/>
                </a:lnTo>
                <a:lnTo>
                  <a:pt x="1145" y="1039412"/>
                </a:lnTo>
                <a:lnTo>
                  <a:pt x="9162" y="1061171"/>
                </a:lnTo>
                <a:lnTo>
                  <a:pt x="30921" y="1069188"/>
                </a:lnTo>
                <a:lnTo>
                  <a:pt x="73296" y="1070333"/>
                </a:lnTo>
                <a:lnTo>
                  <a:pt x="1741318" y="1070333"/>
                </a:lnTo>
                <a:lnTo>
                  <a:pt x="1783693" y="1069188"/>
                </a:lnTo>
                <a:lnTo>
                  <a:pt x="1805452" y="1061171"/>
                </a:lnTo>
                <a:lnTo>
                  <a:pt x="1813469" y="1039412"/>
                </a:lnTo>
                <a:lnTo>
                  <a:pt x="1814614" y="997037"/>
                </a:lnTo>
                <a:lnTo>
                  <a:pt x="1814614" y="73296"/>
                </a:lnTo>
                <a:lnTo>
                  <a:pt x="1813469" y="30921"/>
                </a:lnTo>
                <a:lnTo>
                  <a:pt x="1805452" y="9162"/>
                </a:lnTo>
                <a:lnTo>
                  <a:pt x="1783693" y="1145"/>
                </a:lnTo>
                <a:lnTo>
                  <a:pt x="1741318" y="0"/>
                </a:lnTo>
                <a:close/>
              </a:path>
            </a:pathLst>
          </a:custGeom>
          <a:solidFill>
            <a:srgbClr val="33918C"/>
          </a:solidFill>
        </p:spPr>
        <p:txBody>
          <a:bodyPr lIns="0" tIns="0" rIns="0" bIns="0"/>
          <a:lstStyle/>
          <a:p>
            <a:pPr eaLnBrk="0" hangingPunct="0">
              <a:spcBef>
                <a:spcPct val="0"/>
              </a:spcBef>
              <a:buFontTx/>
              <a:buNone/>
              <a:defRPr/>
            </a:pPr>
            <a:endParaRPr sz="800" b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60" name="object 114"/>
          <p:cNvSpPr/>
          <p:nvPr/>
        </p:nvSpPr>
        <p:spPr>
          <a:xfrm>
            <a:off x="8231981" y="2771775"/>
            <a:ext cx="95250" cy="110729"/>
          </a:xfrm>
          <a:custGeom>
            <a:avLst/>
            <a:gdLst/>
            <a:ahLst/>
            <a:cxnLst/>
            <a:rect l="l" t="t" r="r" b="b"/>
            <a:pathLst>
              <a:path w="208280" h="243839">
                <a:moveTo>
                  <a:pt x="135378" y="104101"/>
                </a:moveTo>
                <a:lnTo>
                  <a:pt x="146243" y="95228"/>
                </a:lnTo>
                <a:lnTo>
                  <a:pt x="154610" y="84041"/>
                </a:lnTo>
                <a:lnTo>
                  <a:pt x="159988" y="71006"/>
                </a:lnTo>
                <a:lnTo>
                  <a:pt x="161890" y="56584"/>
                </a:lnTo>
                <a:lnTo>
                  <a:pt x="157341" y="34557"/>
                </a:lnTo>
                <a:lnTo>
                  <a:pt x="144937" y="16571"/>
                </a:lnTo>
                <a:lnTo>
                  <a:pt x="126542" y="4446"/>
                </a:lnTo>
                <a:lnTo>
                  <a:pt x="104017" y="0"/>
                </a:lnTo>
                <a:lnTo>
                  <a:pt x="81496" y="4446"/>
                </a:lnTo>
                <a:lnTo>
                  <a:pt x="63108" y="16571"/>
                </a:lnTo>
                <a:lnTo>
                  <a:pt x="50711" y="34557"/>
                </a:lnTo>
                <a:lnTo>
                  <a:pt x="46166" y="56584"/>
                </a:lnTo>
                <a:lnTo>
                  <a:pt x="48065" y="71006"/>
                </a:lnTo>
                <a:lnTo>
                  <a:pt x="53439" y="84041"/>
                </a:lnTo>
                <a:lnTo>
                  <a:pt x="61799" y="95228"/>
                </a:lnTo>
                <a:lnTo>
                  <a:pt x="72657" y="104101"/>
                </a:lnTo>
                <a:lnTo>
                  <a:pt x="43537" y="116051"/>
                </a:lnTo>
                <a:lnTo>
                  <a:pt x="20536" y="134563"/>
                </a:lnTo>
                <a:lnTo>
                  <a:pt x="5430" y="158185"/>
                </a:lnTo>
                <a:lnTo>
                  <a:pt x="0" y="185460"/>
                </a:lnTo>
                <a:lnTo>
                  <a:pt x="0" y="243311"/>
                </a:lnTo>
                <a:lnTo>
                  <a:pt x="208035" y="243311"/>
                </a:lnTo>
                <a:lnTo>
                  <a:pt x="208035" y="185460"/>
                </a:lnTo>
                <a:lnTo>
                  <a:pt x="202606" y="158185"/>
                </a:lnTo>
                <a:lnTo>
                  <a:pt x="187503" y="134563"/>
                </a:lnTo>
                <a:lnTo>
                  <a:pt x="164502" y="116051"/>
                </a:lnTo>
                <a:lnTo>
                  <a:pt x="135378" y="104101"/>
                </a:lnTo>
                <a:close/>
              </a:path>
            </a:pathLst>
          </a:custGeom>
          <a:ln w="20941">
            <a:solidFill>
              <a:srgbClr val="FFFFFF"/>
            </a:solidFill>
          </a:ln>
        </p:spPr>
        <p:txBody>
          <a:bodyPr lIns="0" tIns="0" rIns="0" bIns="0"/>
          <a:lstStyle/>
          <a:p>
            <a:pPr eaLnBrk="0" hangingPunct="0">
              <a:spcBef>
                <a:spcPct val="0"/>
              </a:spcBef>
              <a:buFontTx/>
              <a:buNone/>
              <a:defRPr/>
            </a:pPr>
            <a:endParaRPr sz="800" b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61" name="object 115"/>
          <p:cNvSpPr txBox="1"/>
          <p:nvPr/>
        </p:nvSpPr>
        <p:spPr>
          <a:xfrm>
            <a:off x="8097442" y="2924175"/>
            <a:ext cx="364331" cy="1538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5776" algn="ctr" eaLnBrk="0" hangingPunct="0">
              <a:spcBef>
                <a:spcPct val="0"/>
              </a:spcBef>
              <a:buNone/>
              <a:defRPr/>
            </a:pPr>
            <a:r>
              <a:rPr sz="500" spc="-5" dirty="0">
                <a:solidFill>
                  <a:srgbClr val="FFFFFF"/>
                </a:solidFill>
                <a:latin typeface="Arial"/>
                <a:cs typeface="Arial"/>
              </a:rPr>
              <a:t>Tech</a:t>
            </a:r>
            <a:r>
              <a:rPr sz="500" spc="-4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00" spc="9" dirty="0">
                <a:solidFill>
                  <a:srgbClr val="FFFFFF"/>
                </a:solidFill>
                <a:latin typeface="Arial"/>
                <a:cs typeface="Arial"/>
              </a:rPr>
              <a:t>Leaders</a:t>
            </a:r>
            <a:endParaRPr sz="500" b="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2" name="object 116"/>
          <p:cNvSpPr/>
          <p:nvPr/>
        </p:nvSpPr>
        <p:spPr>
          <a:xfrm>
            <a:off x="7836694" y="3164681"/>
            <a:ext cx="825104" cy="486966"/>
          </a:xfrm>
          <a:custGeom>
            <a:avLst/>
            <a:gdLst/>
            <a:ahLst/>
            <a:cxnLst/>
            <a:rect l="l" t="t" r="r" b="b"/>
            <a:pathLst>
              <a:path w="1814830" h="1070610">
                <a:moveTo>
                  <a:pt x="1741318" y="0"/>
                </a:moveTo>
                <a:lnTo>
                  <a:pt x="73296" y="0"/>
                </a:lnTo>
                <a:lnTo>
                  <a:pt x="30921" y="1145"/>
                </a:lnTo>
                <a:lnTo>
                  <a:pt x="9162" y="9162"/>
                </a:lnTo>
                <a:lnTo>
                  <a:pt x="1145" y="30921"/>
                </a:lnTo>
                <a:lnTo>
                  <a:pt x="0" y="73296"/>
                </a:lnTo>
                <a:lnTo>
                  <a:pt x="0" y="997037"/>
                </a:lnTo>
                <a:lnTo>
                  <a:pt x="1145" y="1039412"/>
                </a:lnTo>
                <a:lnTo>
                  <a:pt x="9162" y="1061171"/>
                </a:lnTo>
                <a:lnTo>
                  <a:pt x="30921" y="1069188"/>
                </a:lnTo>
                <a:lnTo>
                  <a:pt x="73296" y="1070333"/>
                </a:lnTo>
                <a:lnTo>
                  <a:pt x="1741318" y="1070333"/>
                </a:lnTo>
                <a:lnTo>
                  <a:pt x="1783693" y="1069188"/>
                </a:lnTo>
                <a:lnTo>
                  <a:pt x="1805452" y="1061171"/>
                </a:lnTo>
                <a:lnTo>
                  <a:pt x="1813469" y="1039412"/>
                </a:lnTo>
                <a:lnTo>
                  <a:pt x="1814614" y="997037"/>
                </a:lnTo>
                <a:lnTo>
                  <a:pt x="1814614" y="73296"/>
                </a:lnTo>
                <a:lnTo>
                  <a:pt x="1813469" y="30921"/>
                </a:lnTo>
                <a:lnTo>
                  <a:pt x="1805452" y="9162"/>
                </a:lnTo>
                <a:lnTo>
                  <a:pt x="1783693" y="1145"/>
                </a:lnTo>
                <a:lnTo>
                  <a:pt x="1741318" y="0"/>
                </a:lnTo>
                <a:close/>
              </a:path>
            </a:pathLst>
          </a:custGeom>
          <a:solidFill>
            <a:srgbClr val="33918C"/>
          </a:solidFill>
        </p:spPr>
        <p:txBody>
          <a:bodyPr lIns="0" tIns="0" rIns="0" bIns="0"/>
          <a:lstStyle/>
          <a:p>
            <a:pPr eaLnBrk="0" hangingPunct="0">
              <a:spcBef>
                <a:spcPct val="0"/>
              </a:spcBef>
              <a:buFontTx/>
              <a:buNone/>
              <a:defRPr/>
            </a:pPr>
            <a:endParaRPr sz="800" b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63" name="object 117"/>
          <p:cNvSpPr/>
          <p:nvPr/>
        </p:nvSpPr>
        <p:spPr>
          <a:xfrm>
            <a:off x="8231981" y="3306366"/>
            <a:ext cx="95250" cy="110728"/>
          </a:xfrm>
          <a:custGeom>
            <a:avLst/>
            <a:gdLst/>
            <a:ahLst/>
            <a:cxnLst/>
            <a:rect l="l" t="t" r="r" b="b"/>
            <a:pathLst>
              <a:path w="208280" h="243839">
                <a:moveTo>
                  <a:pt x="135378" y="104101"/>
                </a:moveTo>
                <a:lnTo>
                  <a:pt x="146243" y="95228"/>
                </a:lnTo>
                <a:lnTo>
                  <a:pt x="154610" y="84041"/>
                </a:lnTo>
                <a:lnTo>
                  <a:pt x="159988" y="71006"/>
                </a:lnTo>
                <a:lnTo>
                  <a:pt x="161890" y="56584"/>
                </a:lnTo>
                <a:lnTo>
                  <a:pt x="157341" y="34557"/>
                </a:lnTo>
                <a:lnTo>
                  <a:pt x="144937" y="16571"/>
                </a:lnTo>
                <a:lnTo>
                  <a:pt x="126542" y="4446"/>
                </a:lnTo>
                <a:lnTo>
                  <a:pt x="104017" y="0"/>
                </a:lnTo>
                <a:lnTo>
                  <a:pt x="81496" y="4446"/>
                </a:lnTo>
                <a:lnTo>
                  <a:pt x="63108" y="16571"/>
                </a:lnTo>
                <a:lnTo>
                  <a:pt x="50711" y="34557"/>
                </a:lnTo>
                <a:lnTo>
                  <a:pt x="46166" y="56584"/>
                </a:lnTo>
                <a:lnTo>
                  <a:pt x="48065" y="71006"/>
                </a:lnTo>
                <a:lnTo>
                  <a:pt x="53439" y="84041"/>
                </a:lnTo>
                <a:lnTo>
                  <a:pt x="61799" y="95228"/>
                </a:lnTo>
                <a:lnTo>
                  <a:pt x="72657" y="104101"/>
                </a:lnTo>
                <a:lnTo>
                  <a:pt x="43537" y="116051"/>
                </a:lnTo>
                <a:lnTo>
                  <a:pt x="20536" y="134563"/>
                </a:lnTo>
                <a:lnTo>
                  <a:pt x="5430" y="158185"/>
                </a:lnTo>
                <a:lnTo>
                  <a:pt x="0" y="185460"/>
                </a:lnTo>
                <a:lnTo>
                  <a:pt x="0" y="243311"/>
                </a:lnTo>
                <a:lnTo>
                  <a:pt x="208035" y="243311"/>
                </a:lnTo>
                <a:lnTo>
                  <a:pt x="208035" y="185460"/>
                </a:lnTo>
                <a:lnTo>
                  <a:pt x="202606" y="158185"/>
                </a:lnTo>
                <a:lnTo>
                  <a:pt x="187503" y="134563"/>
                </a:lnTo>
                <a:lnTo>
                  <a:pt x="164502" y="116051"/>
                </a:lnTo>
                <a:lnTo>
                  <a:pt x="135378" y="104101"/>
                </a:lnTo>
                <a:close/>
              </a:path>
            </a:pathLst>
          </a:custGeom>
          <a:ln w="20941">
            <a:solidFill>
              <a:srgbClr val="FFFFFF"/>
            </a:solidFill>
          </a:ln>
        </p:spPr>
        <p:txBody>
          <a:bodyPr lIns="0" tIns="0" rIns="0" bIns="0"/>
          <a:lstStyle/>
          <a:p>
            <a:pPr eaLnBrk="0" hangingPunct="0">
              <a:spcBef>
                <a:spcPct val="0"/>
              </a:spcBef>
              <a:buFontTx/>
              <a:buNone/>
              <a:defRPr/>
            </a:pPr>
            <a:endParaRPr sz="800" b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64" name="object 118"/>
          <p:cNvSpPr txBox="1"/>
          <p:nvPr/>
        </p:nvSpPr>
        <p:spPr>
          <a:xfrm>
            <a:off x="8114110" y="3458766"/>
            <a:ext cx="330994" cy="76944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5776" algn="ctr" eaLnBrk="0" hangingPunct="0">
              <a:spcBef>
                <a:spcPct val="0"/>
              </a:spcBef>
              <a:buNone/>
              <a:defRPr/>
            </a:pPr>
            <a:r>
              <a:rPr sz="500" spc="18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5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500" spc="7" dirty="0">
                <a:solidFill>
                  <a:srgbClr val="FFFFFF"/>
                </a:solidFill>
                <a:latin typeface="Arial"/>
                <a:cs typeface="Arial"/>
              </a:rPr>
              <a:t>chi</a:t>
            </a:r>
            <a:r>
              <a:rPr sz="500" spc="-9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500" spc="9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500" spc="14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500" spc="7" dirty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endParaRPr sz="500" b="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5" name="object 119"/>
          <p:cNvSpPr/>
          <p:nvPr/>
        </p:nvSpPr>
        <p:spPr>
          <a:xfrm>
            <a:off x="7836694" y="3699273"/>
            <a:ext cx="825104" cy="482203"/>
          </a:xfrm>
          <a:custGeom>
            <a:avLst/>
            <a:gdLst/>
            <a:ahLst/>
            <a:cxnLst/>
            <a:rect l="l" t="t" r="r" b="b"/>
            <a:pathLst>
              <a:path w="1814830" h="1059815">
                <a:moveTo>
                  <a:pt x="1741318" y="0"/>
                </a:moveTo>
                <a:lnTo>
                  <a:pt x="73296" y="0"/>
                </a:lnTo>
                <a:lnTo>
                  <a:pt x="30921" y="1145"/>
                </a:lnTo>
                <a:lnTo>
                  <a:pt x="9162" y="9162"/>
                </a:lnTo>
                <a:lnTo>
                  <a:pt x="1145" y="30921"/>
                </a:lnTo>
                <a:lnTo>
                  <a:pt x="0" y="73296"/>
                </a:lnTo>
                <a:lnTo>
                  <a:pt x="0" y="986325"/>
                </a:lnTo>
                <a:lnTo>
                  <a:pt x="1145" y="1028700"/>
                </a:lnTo>
                <a:lnTo>
                  <a:pt x="9162" y="1050460"/>
                </a:lnTo>
                <a:lnTo>
                  <a:pt x="30921" y="1058476"/>
                </a:lnTo>
                <a:lnTo>
                  <a:pt x="73296" y="1059622"/>
                </a:lnTo>
                <a:lnTo>
                  <a:pt x="1741318" y="1059622"/>
                </a:lnTo>
                <a:lnTo>
                  <a:pt x="1783693" y="1058476"/>
                </a:lnTo>
                <a:lnTo>
                  <a:pt x="1805452" y="1050460"/>
                </a:lnTo>
                <a:lnTo>
                  <a:pt x="1813469" y="1028700"/>
                </a:lnTo>
                <a:lnTo>
                  <a:pt x="1814614" y="986325"/>
                </a:lnTo>
                <a:lnTo>
                  <a:pt x="1814614" y="73296"/>
                </a:lnTo>
                <a:lnTo>
                  <a:pt x="1813469" y="30921"/>
                </a:lnTo>
                <a:lnTo>
                  <a:pt x="1805452" y="9162"/>
                </a:lnTo>
                <a:lnTo>
                  <a:pt x="1783693" y="1145"/>
                </a:lnTo>
                <a:lnTo>
                  <a:pt x="1741318" y="0"/>
                </a:lnTo>
                <a:close/>
              </a:path>
            </a:pathLst>
          </a:custGeom>
          <a:solidFill>
            <a:srgbClr val="33918C"/>
          </a:solidFill>
        </p:spPr>
        <p:txBody>
          <a:bodyPr lIns="0" tIns="0" rIns="0" bIns="0"/>
          <a:lstStyle/>
          <a:p>
            <a:pPr eaLnBrk="0" hangingPunct="0">
              <a:spcBef>
                <a:spcPct val="0"/>
              </a:spcBef>
              <a:buFontTx/>
              <a:buNone/>
              <a:defRPr/>
            </a:pPr>
            <a:endParaRPr sz="800" b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66" name="object 120"/>
          <p:cNvSpPr/>
          <p:nvPr/>
        </p:nvSpPr>
        <p:spPr>
          <a:xfrm>
            <a:off x="8231981" y="3838575"/>
            <a:ext cx="95250" cy="111919"/>
          </a:xfrm>
          <a:custGeom>
            <a:avLst/>
            <a:gdLst/>
            <a:ahLst/>
            <a:cxnLst/>
            <a:rect l="l" t="t" r="r" b="b"/>
            <a:pathLst>
              <a:path w="208280" h="243840">
                <a:moveTo>
                  <a:pt x="135378" y="104101"/>
                </a:moveTo>
                <a:lnTo>
                  <a:pt x="146243" y="95228"/>
                </a:lnTo>
                <a:lnTo>
                  <a:pt x="154610" y="84041"/>
                </a:lnTo>
                <a:lnTo>
                  <a:pt x="159988" y="71006"/>
                </a:lnTo>
                <a:lnTo>
                  <a:pt x="161890" y="56584"/>
                </a:lnTo>
                <a:lnTo>
                  <a:pt x="157341" y="34557"/>
                </a:lnTo>
                <a:lnTo>
                  <a:pt x="144937" y="16571"/>
                </a:lnTo>
                <a:lnTo>
                  <a:pt x="126542" y="4446"/>
                </a:lnTo>
                <a:lnTo>
                  <a:pt x="104017" y="0"/>
                </a:lnTo>
                <a:lnTo>
                  <a:pt x="81496" y="4446"/>
                </a:lnTo>
                <a:lnTo>
                  <a:pt x="63108" y="16571"/>
                </a:lnTo>
                <a:lnTo>
                  <a:pt x="50711" y="34557"/>
                </a:lnTo>
                <a:lnTo>
                  <a:pt x="46166" y="56584"/>
                </a:lnTo>
                <a:lnTo>
                  <a:pt x="48065" y="71006"/>
                </a:lnTo>
                <a:lnTo>
                  <a:pt x="53439" y="84041"/>
                </a:lnTo>
                <a:lnTo>
                  <a:pt x="61799" y="95228"/>
                </a:lnTo>
                <a:lnTo>
                  <a:pt x="72657" y="104101"/>
                </a:lnTo>
                <a:lnTo>
                  <a:pt x="43537" y="116051"/>
                </a:lnTo>
                <a:lnTo>
                  <a:pt x="20536" y="134563"/>
                </a:lnTo>
                <a:lnTo>
                  <a:pt x="5430" y="158185"/>
                </a:lnTo>
                <a:lnTo>
                  <a:pt x="0" y="185460"/>
                </a:lnTo>
                <a:lnTo>
                  <a:pt x="0" y="243311"/>
                </a:lnTo>
                <a:lnTo>
                  <a:pt x="208035" y="243311"/>
                </a:lnTo>
                <a:lnTo>
                  <a:pt x="208035" y="185460"/>
                </a:lnTo>
                <a:lnTo>
                  <a:pt x="202606" y="158185"/>
                </a:lnTo>
                <a:lnTo>
                  <a:pt x="187503" y="134563"/>
                </a:lnTo>
                <a:lnTo>
                  <a:pt x="164502" y="116051"/>
                </a:lnTo>
                <a:lnTo>
                  <a:pt x="135378" y="104101"/>
                </a:lnTo>
                <a:close/>
              </a:path>
            </a:pathLst>
          </a:custGeom>
          <a:ln w="20941">
            <a:solidFill>
              <a:srgbClr val="FFFFFF"/>
            </a:solidFill>
          </a:ln>
        </p:spPr>
        <p:txBody>
          <a:bodyPr lIns="0" tIns="0" rIns="0" bIns="0"/>
          <a:lstStyle/>
          <a:p>
            <a:pPr eaLnBrk="0" hangingPunct="0">
              <a:spcBef>
                <a:spcPct val="0"/>
              </a:spcBef>
              <a:buFontTx/>
              <a:buNone/>
              <a:defRPr/>
            </a:pPr>
            <a:endParaRPr sz="800" b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67" name="object 121"/>
          <p:cNvSpPr txBox="1"/>
          <p:nvPr/>
        </p:nvSpPr>
        <p:spPr>
          <a:xfrm>
            <a:off x="8041481" y="3992166"/>
            <a:ext cx="477441" cy="76944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5776" algn="ctr" eaLnBrk="0" hangingPunct="0">
              <a:spcBef>
                <a:spcPct val="0"/>
              </a:spcBef>
              <a:buNone/>
              <a:defRPr/>
            </a:pPr>
            <a:r>
              <a:rPr sz="500" spc="7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500" spc="9" dirty="0">
                <a:solidFill>
                  <a:srgbClr val="FFFFFF"/>
                </a:solidFill>
                <a:latin typeface="Arial"/>
                <a:cs typeface="Arial"/>
              </a:rPr>
              <a:t>dmini</a:t>
            </a:r>
            <a:r>
              <a:rPr sz="500" spc="7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500" spc="5" dirty="0">
                <a:solidFill>
                  <a:srgbClr val="FFFFFF"/>
                </a:solidFill>
                <a:latin typeface="Arial"/>
                <a:cs typeface="Arial"/>
              </a:rPr>
              <a:t>tr</a:t>
            </a:r>
            <a:r>
              <a:rPr sz="500" spc="1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500" spc="-9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500" spc="7" dirty="0">
                <a:solidFill>
                  <a:srgbClr val="FFFFFF"/>
                </a:solidFill>
                <a:latin typeface="Arial"/>
                <a:cs typeface="Arial"/>
              </a:rPr>
              <a:t>ors</a:t>
            </a:r>
            <a:endParaRPr sz="500" b="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cxnSp>
        <p:nvCxnSpPr>
          <p:cNvPr id="168" name="Straight Connector 167"/>
          <p:cNvCxnSpPr/>
          <p:nvPr/>
        </p:nvCxnSpPr>
        <p:spPr>
          <a:xfrm flipH="1">
            <a:off x="5073254" y="3395663"/>
            <a:ext cx="763190" cy="0"/>
          </a:xfrm>
          <a:prstGeom prst="line">
            <a:avLst/>
          </a:prstGeom>
          <a:ln w="31369" cmpd="sng">
            <a:solidFill>
              <a:srgbClr val="80297D"/>
            </a:solidFill>
            <a:headEnd type="triangle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9" name="Rounded Rectangle 168"/>
          <p:cNvSpPr/>
          <p:nvPr/>
        </p:nvSpPr>
        <p:spPr>
          <a:xfrm>
            <a:off x="5938837" y="2596754"/>
            <a:ext cx="1481138" cy="1606153"/>
          </a:xfrm>
          <a:prstGeom prst="roundRect">
            <a:avLst>
              <a:gd name="adj" fmla="val 2337"/>
            </a:avLst>
          </a:prstGeom>
          <a:solidFill>
            <a:srgbClr val="CDE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1563" tIns="20780" rIns="41563" bIns="20780"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endParaRPr lang="en-US" sz="800" b="0" dirty="0">
              <a:solidFill>
                <a:prstClr val="white"/>
              </a:solidFill>
            </a:endParaRPr>
          </a:p>
        </p:txBody>
      </p:sp>
      <p:sp>
        <p:nvSpPr>
          <p:cNvPr id="170" name="Rounded Rectangle 169"/>
          <p:cNvSpPr/>
          <p:nvPr/>
        </p:nvSpPr>
        <p:spPr>
          <a:xfrm>
            <a:off x="5994797" y="3584972"/>
            <a:ext cx="1371600" cy="565547"/>
          </a:xfrm>
          <a:prstGeom prst="roundRect">
            <a:avLst>
              <a:gd name="adj" fmla="val 2125"/>
            </a:avLst>
          </a:prstGeom>
          <a:solidFill>
            <a:srgbClr val="1885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1563" tIns="20780" rIns="41563" bIns="20780"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endParaRPr lang="en-US" sz="800" b="0" dirty="0">
              <a:solidFill>
                <a:prstClr val="white"/>
              </a:solidFill>
            </a:endParaRPr>
          </a:p>
        </p:txBody>
      </p:sp>
      <p:sp>
        <p:nvSpPr>
          <p:cNvPr id="171" name="Rounded Rectangle 170"/>
          <p:cNvSpPr/>
          <p:nvPr/>
        </p:nvSpPr>
        <p:spPr>
          <a:xfrm>
            <a:off x="6904435" y="3773091"/>
            <a:ext cx="396478" cy="340519"/>
          </a:xfrm>
          <a:prstGeom prst="roundRect">
            <a:avLst>
              <a:gd name="adj" fmla="val 21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1563" tIns="20780" rIns="41563" bIns="20780"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endParaRPr lang="en-US" sz="800" b="0" dirty="0">
              <a:solidFill>
                <a:prstClr val="white"/>
              </a:solidFill>
            </a:endParaRPr>
          </a:p>
        </p:txBody>
      </p:sp>
      <p:sp>
        <p:nvSpPr>
          <p:cNvPr id="172" name="Rounded Rectangle 171"/>
          <p:cNvSpPr/>
          <p:nvPr/>
        </p:nvSpPr>
        <p:spPr>
          <a:xfrm>
            <a:off x="6486525" y="3773091"/>
            <a:ext cx="396479" cy="340519"/>
          </a:xfrm>
          <a:prstGeom prst="roundRect">
            <a:avLst>
              <a:gd name="adj" fmla="val 21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1563" tIns="20780" rIns="41563" bIns="20780"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endParaRPr lang="en-US" sz="800" b="0" dirty="0">
              <a:solidFill>
                <a:prstClr val="white"/>
              </a:solidFill>
            </a:endParaRPr>
          </a:p>
        </p:txBody>
      </p:sp>
      <p:sp>
        <p:nvSpPr>
          <p:cNvPr id="173" name="Rounded Rectangle 172"/>
          <p:cNvSpPr/>
          <p:nvPr/>
        </p:nvSpPr>
        <p:spPr>
          <a:xfrm>
            <a:off x="6068616" y="3773091"/>
            <a:ext cx="396478" cy="340519"/>
          </a:xfrm>
          <a:prstGeom prst="roundRect">
            <a:avLst>
              <a:gd name="adj" fmla="val 21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1563" tIns="20780" rIns="41563" bIns="20780"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endParaRPr lang="en-US" sz="800" b="0" dirty="0">
              <a:solidFill>
                <a:prstClr val="white"/>
              </a:solidFill>
            </a:endParaRPr>
          </a:p>
        </p:txBody>
      </p:sp>
      <p:sp>
        <p:nvSpPr>
          <p:cNvPr id="174" name="object 11"/>
          <p:cNvSpPr/>
          <p:nvPr/>
        </p:nvSpPr>
        <p:spPr>
          <a:xfrm>
            <a:off x="7222331" y="267057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412">
            <a:solidFill>
              <a:srgbClr val="82CFCD"/>
            </a:solidFill>
          </a:ln>
        </p:spPr>
        <p:txBody>
          <a:bodyPr lIns="0" tIns="0" rIns="0" bIns="0"/>
          <a:lstStyle/>
          <a:p>
            <a:pPr eaLnBrk="0" hangingPunct="0">
              <a:spcBef>
                <a:spcPct val="0"/>
              </a:spcBef>
              <a:buFontTx/>
              <a:buNone/>
              <a:defRPr/>
            </a:pPr>
            <a:endParaRPr sz="800" b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75" name="object 58"/>
          <p:cNvSpPr txBox="1"/>
          <p:nvPr/>
        </p:nvSpPr>
        <p:spPr>
          <a:xfrm>
            <a:off x="6300787" y="2640806"/>
            <a:ext cx="1025129" cy="10772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5776" eaLnBrk="0" hangingPunct="0">
              <a:spcBef>
                <a:spcPct val="0"/>
              </a:spcBef>
              <a:buNone/>
              <a:defRPr/>
            </a:pPr>
            <a:r>
              <a:rPr sz="700" spc="2" dirty="0">
                <a:solidFill>
                  <a:srgbClr val="007670"/>
                </a:solidFill>
                <a:latin typeface="Arial"/>
                <a:cs typeface="Arial"/>
              </a:rPr>
              <a:t>I</a:t>
            </a:r>
            <a:r>
              <a:rPr sz="700" spc="-70" dirty="0">
                <a:solidFill>
                  <a:srgbClr val="007670"/>
                </a:solidFill>
                <a:latin typeface="Arial"/>
                <a:cs typeface="Arial"/>
              </a:rPr>
              <a:t>T</a:t>
            </a:r>
            <a:r>
              <a:rPr sz="700" spc="7" dirty="0">
                <a:solidFill>
                  <a:srgbClr val="007670"/>
                </a:solidFill>
                <a:latin typeface="Arial"/>
                <a:cs typeface="Arial"/>
              </a:rPr>
              <a:t>aaS</a:t>
            </a:r>
            <a:r>
              <a:rPr sz="700" spc="2" dirty="0">
                <a:solidFill>
                  <a:srgbClr val="007670"/>
                </a:solidFill>
                <a:latin typeface="Arial"/>
                <a:cs typeface="Arial"/>
              </a:rPr>
              <a:t> </a:t>
            </a:r>
            <a:r>
              <a:rPr sz="700" spc="11" dirty="0">
                <a:solidFill>
                  <a:srgbClr val="007670"/>
                </a:solidFill>
                <a:latin typeface="Arial"/>
                <a:cs typeface="Arial"/>
              </a:rPr>
              <a:t>E</a:t>
            </a:r>
            <a:r>
              <a:rPr sz="700" spc="-7" dirty="0">
                <a:solidFill>
                  <a:srgbClr val="007670"/>
                </a:solidFill>
                <a:latin typeface="Arial"/>
                <a:cs typeface="Arial"/>
              </a:rPr>
              <a:t>n</a:t>
            </a:r>
            <a:r>
              <a:rPr sz="700" spc="5" dirty="0">
                <a:solidFill>
                  <a:srgbClr val="007670"/>
                </a:solidFill>
                <a:latin typeface="Arial"/>
                <a:cs typeface="Arial"/>
              </a:rPr>
              <a:t>vi</a:t>
            </a:r>
            <a:r>
              <a:rPr sz="700" spc="-2" dirty="0">
                <a:solidFill>
                  <a:srgbClr val="007670"/>
                </a:solidFill>
                <a:latin typeface="Arial"/>
                <a:cs typeface="Arial"/>
              </a:rPr>
              <a:t>r</a:t>
            </a:r>
            <a:r>
              <a:rPr sz="700" spc="7" dirty="0">
                <a:solidFill>
                  <a:srgbClr val="007670"/>
                </a:solidFill>
                <a:latin typeface="Arial"/>
                <a:cs typeface="Arial"/>
              </a:rPr>
              <a:t>on</a:t>
            </a:r>
            <a:r>
              <a:rPr sz="700" spc="9" dirty="0">
                <a:solidFill>
                  <a:srgbClr val="007670"/>
                </a:solidFill>
                <a:latin typeface="Arial"/>
                <a:cs typeface="Arial"/>
              </a:rPr>
              <a:t>m</a:t>
            </a:r>
            <a:r>
              <a:rPr sz="700" spc="7" dirty="0">
                <a:solidFill>
                  <a:srgbClr val="007670"/>
                </a:solidFill>
                <a:latin typeface="Arial"/>
                <a:cs typeface="Arial"/>
              </a:rPr>
              <a:t>e</a:t>
            </a:r>
            <a:r>
              <a:rPr sz="700" spc="-5" dirty="0">
                <a:solidFill>
                  <a:srgbClr val="007670"/>
                </a:solidFill>
                <a:latin typeface="Arial"/>
                <a:cs typeface="Arial"/>
              </a:rPr>
              <a:t>n</a:t>
            </a:r>
            <a:r>
              <a:rPr sz="700" spc="5" dirty="0">
                <a:solidFill>
                  <a:srgbClr val="007670"/>
                </a:solidFill>
                <a:latin typeface="Arial"/>
                <a:cs typeface="Arial"/>
              </a:rPr>
              <a:t>t</a:t>
            </a:r>
            <a:endParaRPr sz="700" b="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267" name="object 86"/>
          <p:cNvSpPr txBox="1">
            <a:spLocks noChangeArrowheads="1"/>
          </p:cNvSpPr>
          <p:nvPr/>
        </p:nvSpPr>
        <p:spPr bwMode="auto">
          <a:xfrm>
            <a:off x="6100763" y="3943350"/>
            <a:ext cx="340519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6350" indent="1587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0" hangingPunc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450">
                <a:solidFill>
                  <a:srgbClr val="007670"/>
                </a:solidFill>
                <a:latin typeface="Arial" panose="020B0604020202020204" pitchFamily="34" charset="0"/>
              </a:rPr>
              <a:t>Traditional IT</a:t>
            </a:r>
            <a:endParaRPr lang="en-US" sz="450" b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268" name="object 87"/>
          <p:cNvSpPr txBox="1">
            <a:spLocks noChangeArrowheads="1"/>
          </p:cNvSpPr>
          <p:nvPr/>
        </p:nvSpPr>
        <p:spPr bwMode="auto">
          <a:xfrm>
            <a:off x="6530578" y="3943350"/>
            <a:ext cx="319088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5400" indent="-1746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0" hangingPunc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450">
                <a:solidFill>
                  <a:srgbClr val="007670"/>
                </a:solidFill>
                <a:latin typeface="Arial" panose="020B0604020202020204" pitchFamily="34" charset="0"/>
              </a:rPr>
              <a:t>Private Cloud</a:t>
            </a:r>
            <a:endParaRPr lang="en-US" sz="450" b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269" name="object 88"/>
          <p:cNvSpPr txBox="1">
            <a:spLocks noChangeArrowheads="1"/>
          </p:cNvSpPr>
          <p:nvPr/>
        </p:nvSpPr>
        <p:spPr bwMode="auto">
          <a:xfrm>
            <a:off x="6965156" y="3943350"/>
            <a:ext cx="291704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1113" indent="-476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0" hangingPunc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450">
                <a:solidFill>
                  <a:srgbClr val="007670"/>
                </a:solidFill>
                <a:latin typeface="Arial" panose="020B0604020202020204" pitchFamily="34" charset="0"/>
              </a:rPr>
              <a:t>Public Cloud</a:t>
            </a:r>
            <a:endParaRPr lang="en-US" sz="450" b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5994797" y="3102769"/>
            <a:ext cx="685800" cy="146447"/>
          </a:xfrm>
          <a:prstGeom prst="rect">
            <a:avLst/>
          </a:prstGeom>
          <a:solidFill>
            <a:srgbClr val="018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1563" tIns="20780" rIns="41563" bIns="20780"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endParaRPr lang="en-US" sz="800" b="0" dirty="0">
              <a:solidFill>
                <a:prstClr val="white"/>
              </a:solidFill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6681788" y="3102769"/>
            <a:ext cx="684610" cy="146447"/>
          </a:xfrm>
          <a:prstGeom prst="rect">
            <a:avLst/>
          </a:prstGeom>
          <a:solidFill>
            <a:srgbClr val="0181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1563" tIns="20780" rIns="41563" bIns="20780"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endParaRPr lang="en-US" sz="800" b="0" dirty="0">
              <a:solidFill>
                <a:prstClr val="white"/>
              </a:solidFill>
            </a:endParaRPr>
          </a:p>
        </p:txBody>
      </p:sp>
      <p:sp>
        <p:nvSpPr>
          <p:cNvPr id="181" name="Round Same Side Corner Rectangle 180"/>
          <p:cNvSpPr/>
          <p:nvPr/>
        </p:nvSpPr>
        <p:spPr>
          <a:xfrm>
            <a:off x="5994798" y="2957513"/>
            <a:ext cx="1372790" cy="145256"/>
          </a:xfrm>
          <a:prstGeom prst="round2SameRect">
            <a:avLst>
              <a:gd name="adj1" fmla="val 6852"/>
              <a:gd name="adj2" fmla="val 0"/>
            </a:avLst>
          </a:prstGeom>
          <a:solidFill>
            <a:srgbClr val="82D0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1563" tIns="20780" rIns="41563" bIns="20780"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endParaRPr lang="en-US" sz="800" b="0" dirty="0">
              <a:solidFill>
                <a:prstClr val="white"/>
              </a:solidFill>
            </a:endParaRPr>
          </a:p>
        </p:txBody>
      </p:sp>
      <p:sp>
        <p:nvSpPr>
          <p:cNvPr id="182" name="Rounded Rectangle 181"/>
          <p:cNvSpPr/>
          <p:nvPr/>
        </p:nvSpPr>
        <p:spPr>
          <a:xfrm>
            <a:off x="5994797" y="2769394"/>
            <a:ext cx="1371600" cy="145256"/>
          </a:xfrm>
          <a:prstGeom prst="roundRect">
            <a:avLst>
              <a:gd name="adj" fmla="val 4678"/>
            </a:avLst>
          </a:prstGeom>
          <a:solidFill>
            <a:srgbClr val="1885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1563" tIns="20780" rIns="41563" bIns="20780"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endParaRPr lang="en-US" sz="800" b="0" dirty="0">
              <a:solidFill>
                <a:prstClr val="white"/>
              </a:solidFill>
            </a:endParaRPr>
          </a:p>
        </p:txBody>
      </p:sp>
      <p:sp>
        <p:nvSpPr>
          <p:cNvPr id="183" name="object 93"/>
          <p:cNvSpPr txBox="1"/>
          <p:nvPr/>
        </p:nvSpPr>
        <p:spPr>
          <a:xfrm>
            <a:off x="6459142" y="2997994"/>
            <a:ext cx="477440" cy="76944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5776" algn="ctr" eaLnBrk="0" hangingPunct="0">
              <a:spcBef>
                <a:spcPct val="0"/>
              </a:spcBef>
              <a:buNone/>
              <a:defRPr/>
            </a:pPr>
            <a:r>
              <a:rPr sz="500" spc="11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5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500" spc="9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500" spc="-9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500" spc="9" dirty="0">
                <a:solidFill>
                  <a:srgbClr val="FFFFFF"/>
                </a:solidFill>
                <a:latin typeface="Arial"/>
                <a:cs typeface="Arial"/>
              </a:rPr>
              <a:t>erage</a:t>
            </a:r>
            <a:endParaRPr sz="500" b="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cxnSp>
        <p:nvCxnSpPr>
          <p:cNvPr id="184" name="Straight Connector 183"/>
          <p:cNvCxnSpPr/>
          <p:nvPr/>
        </p:nvCxnSpPr>
        <p:spPr>
          <a:xfrm>
            <a:off x="6681788" y="3102769"/>
            <a:ext cx="0" cy="146447"/>
          </a:xfrm>
          <a:prstGeom prst="line">
            <a:avLst/>
          </a:prstGeom>
          <a:ln w="25400">
            <a:solidFill>
              <a:srgbClr val="82D0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Rectangle 184"/>
          <p:cNvSpPr/>
          <p:nvPr/>
        </p:nvSpPr>
        <p:spPr>
          <a:xfrm>
            <a:off x="5994798" y="3249217"/>
            <a:ext cx="1372790" cy="145256"/>
          </a:xfrm>
          <a:prstGeom prst="rect">
            <a:avLst/>
          </a:prstGeom>
          <a:solidFill>
            <a:srgbClr val="13A8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1563" tIns="20780" rIns="41563" bIns="20780"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endParaRPr lang="en-US" sz="800" b="0" dirty="0">
              <a:solidFill>
                <a:prstClr val="white"/>
              </a:solidFill>
            </a:endParaRPr>
          </a:p>
        </p:txBody>
      </p:sp>
      <p:sp>
        <p:nvSpPr>
          <p:cNvPr id="186" name="Round Same Side Corner Rectangle 185"/>
          <p:cNvSpPr/>
          <p:nvPr/>
        </p:nvSpPr>
        <p:spPr>
          <a:xfrm rot="10800000">
            <a:off x="5994798" y="3394473"/>
            <a:ext cx="1372790" cy="145256"/>
          </a:xfrm>
          <a:prstGeom prst="round2SameRect">
            <a:avLst>
              <a:gd name="adj1" fmla="val 6852"/>
              <a:gd name="adj2" fmla="val 0"/>
            </a:avLst>
          </a:prstGeom>
          <a:solidFill>
            <a:srgbClr val="3192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1563" tIns="20780" rIns="41563" bIns="20780"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endParaRPr lang="en-US" sz="800" b="0" dirty="0">
              <a:solidFill>
                <a:prstClr val="white"/>
              </a:solidFill>
            </a:endParaRPr>
          </a:p>
        </p:txBody>
      </p:sp>
      <p:pic>
        <p:nvPicPr>
          <p:cNvPr id="9278" name="Picture 9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869" y="3825479"/>
            <a:ext cx="157163" cy="83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79" name="Picture 9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494" y="3826669"/>
            <a:ext cx="141685" cy="78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80" name="Picture 9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213" y="3824287"/>
            <a:ext cx="153591" cy="8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0" name="object 60"/>
          <p:cNvSpPr txBox="1"/>
          <p:nvPr/>
        </p:nvSpPr>
        <p:spPr>
          <a:xfrm>
            <a:off x="6000750" y="3601641"/>
            <a:ext cx="1437085" cy="1538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5776" algn="ctr" eaLnBrk="0" hangingPunct="0">
              <a:spcBef>
                <a:spcPct val="0"/>
              </a:spcBef>
              <a:buNone/>
              <a:defRPr/>
            </a:pPr>
            <a:r>
              <a:rPr sz="500" spc="1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500" spc="7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500" spc="27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500" spc="1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500" spc="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500" spc="1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5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500" spc="9" dirty="0">
                <a:solidFill>
                  <a:srgbClr val="FFFFFF"/>
                </a:solidFill>
                <a:latin typeface="Arial"/>
                <a:cs typeface="Arial"/>
              </a:rPr>
              <a:t>e-D</a:t>
            </a:r>
            <a:r>
              <a:rPr sz="500" spc="7" dirty="0">
                <a:solidFill>
                  <a:srgbClr val="FFFFFF"/>
                </a:solidFill>
                <a:latin typeface="Arial"/>
                <a:cs typeface="Arial"/>
              </a:rPr>
              <a:t>efi</a:t>
            </a:r>
            <a:r>
              <a:rPr sz="500" spc="14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500" spc="9" dirty="0">
                <a:solidFill>
                  <a:srgbClr val="FFFFFF"/>
                </a:solidFill>
                <a:latin typeface="Arial"/>
                <a:cs typeface="Arial"/>
              </a:rPr>
              <a:t>ed</a:t>
            </a:r>
            <a:r>
              <a:rPr sz="500" spc="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00" spc="9" dirty="0">
                <a:solidFill>
                  <a:srgbClr val="FFFFFF"/>
                </a:solidFill>
                <a:latin typeface="Arial"/>
                <a:cs typeface="Arial"/>
              </a:rPr>
              <a:t>Hyb</a:t>
            </a:r>
            <a:r>
              <a:rPr sz="500" spc="16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500" spc="7" dirty="0">
                <a:solidFill>
                  <a:srgbClr val="FFFFFF"/>
                </a:solidFill>
                <a:latin typeface="Arial"/>
                <a:cs typeface="Arial"/>
              </a:rPr>
              <a:t>id</a:t>
            </a:r>
            <a:r>
              <a:rPr sz="500" spc="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500" spc="2" dirty="0">
                <a:solidFill>
                  <a:srgbClr val="FFFFFF"/>
                </a:solidFill>
                <a:latin typeface="Arial"/>
                <a:cs typeface="Arial"/>
              </a:rPr>
              <a:t/>
            </a:r>
            <a:br>
              <a:rPr lang="en-US" sz="500" spc="2" dirty="0">
                <a:solidFill>
                  <a:srgbClr val="FFFFFF"/>
                </a:solidFill>
                <a:latin typeface="Arial"/>
                <a:cs typeface="Arial"/>
              </a:rPr>
            </a:br>
            <a:r>
              <a:rPr sz="500" spc="9" dirty="0">
                <a:solidFill>
                  <a:srgbClr val="FFFFFF"/>
                </a:solidFill>
                <a:latin typeface="Arial"/>
                <a:cs typeface="Arial"/>
              </a:rPr>
              <a:t>Cloud</a:t>
            </a:r>
            <a:r>
              <a:rPr sz="500" spc="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00" spc="7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500" spc="9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500" spc="7" dirty="0">
                <a:solidFill>
                  <a:srgbClr val="FFFFFF"/>
                </a:solidFill>
                <a:latin typeface="Arial"/>
                <a:cs typeface="Arial"/>
              </a:rPr>
              <a:t>ras</a:t>
            </a:r>
            <a:r>
              <a:rPr sz="500" spc="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500" spc="1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500" spc="9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500" spc="11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500" spc="7" dirty="0">
                <a:solidFill>
                  <a:srgbClr val="FFFFFF"/>
                </a:solidFill>
                <a:latin typeface="Arial"/>
                <a:cs typeface="Arial"/>
              </a:rPr>
              <a:t>tu</a:t>
            </a:r>
            <a:r>
              <a:rPr sz="50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500" spc="9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500" b="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1" name="object 65"/>
          <p:cNvSpPr txBox="1"/>
          <p:nvPr/>
        </p:nvSpPr>
        <p:spPr>
          <a:xfrm>
            <a:off x="6484144" y="2800797"/>
            <a:ext cx="438150" cy="76944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/>
          <a:p>
            <a:pPr marL="5776" algn="ctr" eaLnBrk="0" hangingPunct="0">
              <a:spcBef>
                <a:spcPct val="0"/>
              </a:spcBef>
              <a:buNone/>
              <a:defRPr/>
            </a:pPr>
            <a:r>
              <a:rPr sz="500" spc="-2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500" spc="9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500" spc="11" dirty="0">
                <a:solidFill>
                  <a:srgbClr val="FFFFFF"/>
                </a:solidFill>
                <a:latin typeface="Arial"/>
                <a:cs typeface="Arial"/>
              </a:rPr>
              <a:t>rk</a:t>
            </a:r>
            <a:r>
              <a:rPr sz="500" spc="7" dirty="0">
                <a:solidFill>
                  <a:srgbClr val="FFFFFF"/>
                </a:solidFill>
                <a:latin typeface="Arial"/>
                <a:cs typeface="Arial"/>
              </a:rPr>
              <a:t>loads</a:t>
            </a:r>
            <a:endParaRPr sz="500" b="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2" name="object 90"/>
          <p:cNvSpPr txBox="1"/>
          <p:nvPr/>
        </p:nvSpPr>
        <p:spPr>
          <a:xfrm>
            <a:off x="6463904" y="3425429"/>
            <a:ext cx="427434" cy="76944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5776" algn="ctr" eaLnBrk="0" hangingPunct="0">
              <a:spcBef>
                <a:spcPct val="0"/>
              </a:spcBef>
              <a:buNone/>
              <a:defRPr/>
            </a:pPr>
            <a:r>
              <a:rPr lang="en-US" sz="500" spc="9" dirty="0">
                <a:solidFill>
                  <a:srgbClr val="FFFFFF"/>
                </a:solidFill>
                <a:latin typeface="Arial"/>
                <a:cs typeface="Arial"/>
              </a:rPr>
              <a:t>Operations</a:t>
            </a:r>
            <a:endParaRPr sz="500" b="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3" name="object 90"/>
          <p:cNvSpPr txBox="1"/>
          <p:nvPr/>
        </p:nvSpPr>
        <p:spPr>
          <a:xfrm>
            <a:off x="6430566" y="3280172"/>
            <a:ext cx="500063" cy="76944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5776" algn="ctr" eaLnBrk="0" hangingPunct="0">
              <a:spcBef>
                <a:spcPct val="0"/>
              </a:spcBef>
              <a:buNone/>
              <a:defRPr/>
            </a:pPr>
            <a:r>
              <a:rPr lang="en-US" sz="500" spc="9" dirty="0">
                <a:solidFill>
                  <a:srgbClr val="FFFFFF"/>
                </a:solidFill>
                <a:latin typeface="Arial"/>
                <a:cs typeface="Arial"/>
              </a:rPr>
              <a:t>Orchestration</a:t>
            </a:r>
            <a:endParaRPr sz="500" b="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4" name="object 90"/>
          <p:cNvSpPr txBox="1"/>
          <p:nvPr/>
        </p:nvSpPr>
        <p:spPr>
          <a:xfrm>
            <a:off x="6137672" y="3133725"/>
            <a:ext cx="398859" cy="69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5776" algn="ctr" eaLnBrk="0" hangingPunct="0">
              <a:spcBef>
                <a:spcPct val="0"/>
              </a:spcBef>
              <a:buNone/>
              <a:defRPr/>
            </a:pPr>
            <a:r>
              <a:rPr lang="en-US" sz="450" spc="9" dirty="0">
                <a:solidFill>
                  <a:srgbClr val="FFFFFF"/>
                </a:solidFill>
                <a:latin typeface="Arial"/>
                <a:cs typeface="Arial"/>
              </a:rPr>
              <a:t>IBM Services</a:t>
            </a:r>
            <a:endParaRPr sz="450" b="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5" name="object 90"/>
          <p:cNvSpPr txBox="1"/>
          <p:nvPr/>
        </p:nvSpPr>
        <p:spPr>
          <a:xfrm>
            <a:off x="6699647" y="3132535"/>
            <a:ext cx="657225" cy="76944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5776" algn="ctr" eaLnBrk="0" hangingPunct="0">
              <a:spcBef>
                <a:spcPct val="0"/>
              </a:spcBef>
              <a:buNone/>
              <a:defRPr/>
            </a:pPr>
            <a:r>
              <a:rPr lang="en-US" sz="5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lang="en-US" sz="500" baseline="30000" dirty="0">
                <a:solidFill>
                  <a:srgbClr val="FFFFFF"/>
                </a:solidFill>
                <a:latin typeface="Arial"/>
                <a:cs typeface="Arial"/>
              </a:rPr>
              <a:t>rd</a:t>
            </a:r>
            <a:r>
              <a:rPr lang="en-US" sz="500" dirty="0">
                <a:solidFill>
                  <a:srgbClr val="FFFFFF"/>
                </a:solidFill>
                <a:latin typeface="Arial"/>
                <a:cs typeface="Arial"/>
              </a:rPr>
              <a:t> Party Services</a:t>
            </a:r>
            <a:endParaRPr sz="5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6" name="Trapezoid 195"/>
          <p:cNvSpPr/>
          <p:nvPr/>
        </p:nvSpPr>
        <p:spPr>
          <a:xfrm>
            <a:off x="230981" y="4094560"/>
            <a:ext cx="6687741" cy="1121569"/>
          </a:xfrm>
          <a:prstGeom prst="trapezoid">
            <a:avLst>
              <a:gd name="adj" fmla="val 185911"/>
            </a:avLst>
          </a:prstGeom>
          <a:gradFill flip="none" rotWithShape="1">
            <a:gsLst>
              <a:gs pos="0">
                <a:srgbClr val="4E2466">
                  <a:tint val="66000"/>
                  <a:satMod val="160000"/>
                </a:srgbClr>
              </a:gs>
              <a:gs pos="50000">
                <a:srgbClr val="4E2466">
                  <a:tint val="44500"/>
                  <a:satMod val="160000"/>
                </a:srgbClr>
              </a:gs>
              <a:gs pos="100000">
                <a:srgbClr val="4E2466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endParaRPr lang="en-US" sz="1350" b="0">
              <a:solidFill>
                <a:prstClr val="white"/>
              </a:solidFill>
            </a:endParaRPr>
          </a:p>
        </p:txBody>
      </p:sp>
      <p:grpSp>
        <p:nvGrpSpPr>
          <p:cNvPr id="9288" name="Group 105"/>
          <p:cNvGrpSpPr>
            <a:grpSpLocks/>
          </p:cNvGrpSpPr>
          <p:nvPr/>
        </p:nvGrpSpPr>
        <p:grpSpPr bwMode="auto">
          <a:xfrm>
            <a:off x="935832" y="4691063"/>
            <a:ext cx="802481" cy="381000"/>
            <a:chOff x="2438440" y="5208156"/>
            <a:chExt cx="1070340" cy="506818"/>
          </a:xfrm>
        </p:grpSpPr>
        <p:sp>
          <p:nvSpPr>
            <p:cNvPr id="9324" name="Rectangle 106"/>
            <p:cNvSpPr>
              <a:spLocks noChangeArrowheads="1"/>
            </p:cNvSpPr>
            <p:nvPr/>
          </p:nvSpPr>
          <p:spPr bwMode="auto">
            <a:xfrm>
              <a:off x="2704251" y="5208156"/>
              <a:ext cx="804529" cy="5068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sz="600" b="0">
                  <a:solidFill>
                    <a:prstClr val="black"/>
                  </a:solidFill>
                  <a:latin typeface="Arial" panose="020B0604020202020204" pitchFamily="34" charset="0"/>
                </a:rPr>
                <a:t>Automated Server Build</a:t>
              </a:r>
            </a:p>
          </p:txBody>
        </p:sp>
        <p:grpSp>
          <p:nvGrpSpPr>
            <p:cNvPr id="9325" name="Group 107"/>
            <p:cNvGrpSpPr>
              <a:grpSpLocks/>
            </p:cNvGrpSpPr>
            <p:nvPr/>
          </p:nvGrpSpPr>
          <p:grpSpPr bwMode="auto">
            <a:xfrm>
              <a:off x="2438440" y="5314478"/>
              <a:ext cx="342664" cy="309191"/>
              <a:chOff x="510363" y="1424763"/>
              <a:chExt cx="407575" cy="343788"/>
            </a:xfrm>
          </p:grpSpPr>
          <p:sp>
            <p:nvSpPr>
              <p:cNvPr id="9326" name="Rectangle 108"/>
              <p:cNvSpPr>
                <a:spLocks noChangeArrowheads="1"/>
              </p:cNvSpPr>
              <p:nvPr/>
            </p:nvSpPr>
            <p:spPr bwMode="auto">
              <a:xfrm>
                <a:off x="510363" y="1424763"/>
                <a:ext cx="404037" cy="12759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GB" sz="1650">
                  <a:solidFill>
                    <a:srgbClr val="0563C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327" name="Rectangle 109"/>
              <p:cNvSpPr>
                <a:spLocks noChangeArrowheads="1"/>
              </p:cNvSpPr>
              <p:nvPr/>
            </p:nvSpPr>
            <p:spPr bwMode="auto">
              <a:xfrm>
                <a:off x="513901" y="1640961"/>
                <a:ext cx="404037" cy="12759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GB" sz="1650">
                  <a:solidFill>
                    <a:srgbClr val="0563C1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9289" name="Group 110"/>
          <p:cNvGrpSpPr>
            <a:grpSpLocks/>
          </p:cNvGrpSpPr>
          <p:nvPr/>
        </p:nvGrpSpPr>
        <p:grpSpPr bwMode="auto">
          <a:xfrm>
            <a:off x="2715817" y="4691063"/>
            <a:ext cx="802481" cy="381000"/>
            <a:chOff x="6187439" y="5208156"/>
            <a:chExt cx="1070340" cy="506818"/>
          </a:xfrm>
        </p:grpSpPr>
        <p:sp>
          <p:nvSpPr>
            <p:cNvPr id="9320" name="Rectangle 111"/>
            <p:cNvSpPr>
              <a:spLocks noChangeArrowheads="1"/>
            </p:cNvSpPr>
            <p:nvPr/>
          </p:nvSpPr>
          <p:spPr bwMode="auto">
            <a:xfrm>
              <a:off x="6453250" y="5208156"/>
              <a:ext cx="804529" cy="5068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sz="600" b="0">
                  <a:solidFill>
                    <a:prstClr val="black"/>
                  </a:solidFill>
                  <a:latin typeface="Arial" panose="020B0604020202020204" pitchFamily="34" charset="0"/>
                </a:rPr>
                <a:t>Self Service Delivery</a:t>
              </a:r>
            </a:p>
          </p:txBody>
        </p:sp>
        <p:grpSp>
          <p:nvGrpSpPr>
            <p:cNvPr id="9321" name="Group 112"/>
            <p:cNvGrpSpPr>
              <a:grpSpLocks/>
            </p:cNvGrpSpPr>
            <p:nvPr/>
          </p:nvGrpSpPr>
          <p:grpSpPr bwMode="auto">
            <a:xfrm>
              <a:off x="6187439" y="5314478"/>
              <a:ext cx="342664" cy="309191"/>
              <a:chOff x="510363" y="1424763"/>
              <a:chExt cx="407575" cy="343788"/>
            </a:xfrm>
          </p:grpSpPr>
          <p:sp>
            <p:nvSpPr>
              <p:cNvPr id="9322" name="Rectangle 113"/>
              <p:cNvSpPr>
                <a:spLocks noChangeArrowheads="1"/>
              </p:cNvSpPr>
              <p:nvPr/>
            </p:nvSpPr>
            <p:spPr bwMode="auto">
              <a:xfrm>
                <a:off x="510363" y="1424763"/>
                <a:ext cx="404037" cy="12759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GB" sz="1650" b="0">
                  <a:solidFill>
                    <a:srgbClr val="0563C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323" name="Rectangle 114"/>
              <p:cNvSpPr>
                <a:spLocks noChangeArrowheads="1"/>
              </p:cNvSpPr>
              <p:nvPr/>
            </p:nvSpPr>
            <p:spPr bwMode="auto">
              <a:xfrm>
                <a:off x="513901" y="1640961"/>
                <a:ext cx="404037" cy="12759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GB" sz="1650" b="0">
                  <a:solidFill>
                    <a:srgbClr val="0563C1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9290" name="Group 115"/>
          <p:cNvGrpSpPr>
            <a:grpSpLocks/>
          </p:cNvGrpSpPr>
          <p:nvPr/>
        </p:nvGrpSpPr>
        <p:grpSpPr bwMode="auto">
          <a:xfrm>
            <a:off x="1825228" y="4691063"/>
            <a:ext cx="803672" cy="381000"/>
            <a:chOff x="4202709" y="5208156"/>
            <a:chExt cx="1070340" cy="506818"/>
          </a:xfrm>
        </p:grpSpPr>
        <p:sp>
          <p:nvSpPr>
            <p:cNvPr id="9316" name="Rectangle 116"/>
            <p:cNvSpPr>
              <a:spLocks noChangeArrowheads="1"/>
            </p:cNvSpPr>
            <p:nvPr/>
          </p:nvSpPr>
          <p:spPr bwMode="auto">
            <a:xfrm>
              <a:off x="4468520" y="5208156"/>
              <a:ext cx="804529" cy="5068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sz="600" b="0">
                  <a:solidFill>
                    <a:prstClr val="black"/>
                  </a:solidFill>
                  <a:latin typeface="Arial" panose="020B0604020202020204" pitchFamily="34" charset="0"/>
                </a:rPr>
                <a:t>Continuous Compliance</a:t>
              </a:r>
            </a:p>
          </p:txBody>
        </p:sp>
        <p:grpSp>
          <p:nvGrpSpPr>
            <p:cNvPr id="9317" name="Group 118"/>
            <p:cNvGrpSpPr>
              <a:grpSpLocks/>
            </p:cNvGrpSpPr>
            <p:nvPr/>
          </p:nvGrpSpPr>
          <p:grpSpPr bwMode="auto">
            <a:xfrm>
              <a:off x="4202709" y="5314478"/>
              <a:ext cx="342664" cy="309191"/>
              <a:chOff x="510363" y="1424763"/>
              <a:chExt cx="407575" cy="343788"/>
            </a:xfrm>
          </p:grpSpPr>
          <p:sp>
            <p:nvSpPr>
              <p:cNvPr id="9318" name="Rectangle 119"/>
              <p:cNvSpPr>
                <a:spLocks noChangeArrowheads="1"/>
              </p:cNvSpPr>
              <p:nvPr/>
            </p:nvSpPr>
            <p:spPr bwMode="auto">
              <a:xfrm>
                <a:off x="510363" y="1424763"/>
                <a:ext cx="404037" cy="12759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GB" sz="1650" b="0">
                  <a:solidFill>
                    <a:srgbClr val="0563C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319" name="Rectangle 120"/>
              <p:cNvSpPr>
                <a:spLocks noChangeArrowheads="1"/>
              </p:cNvSpPr>
              <p:nvPr/>
            </p:nvSpPr>
            <p:spPr bwMode="auto">
              <a:xfrm>
                <a:off x="513901" y="1640961"/>
                <a:ext cx="404037" cy="12759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GB" sz="1650" b="0">
                  <a:solidFill>
                    <a:srgbClr val="0563C1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9291" name="Group 122"/>
          <p:cNvGrpSpPr>
            <a:grpSpLocks/>
          </p:cNvGrpSpPr>
          <p:nvPr/>
        </p:nvGrpSpPr>
        <p:grpSpPr bwMode="auto">
          <a:xfrm>
            <a:off x="4495801" y="4691063"/>
            <a:ext cx="802481" cy="381000"/>
            <a:chOff x="9844999" y="4609899"/>
            <a:chExt cx="1070340" cy="506818"/>
          </a:xfrm>
        </p:grpSpPr>
        <p:sp>
          <p:nvSpPr>
            <p:cNvPr id="9312" name="Rectangle 123"/>
            <p:cNvSpPr>
              <a:spLocks noChangeArrowheads="1"/>
            </p:cNvSpPr>
            <p:nvPr/>
          </p:nvSpPr>
          <p:spPr bwMode="auto">
            <a:xfrm>
              <a:off x="10110810" y="4609899"/>
              <a:ext cx="804529" cy="5068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sz="600" b="0">
                  <a:solidFill>
                    <a:prstClr val="black"/>
                  </a:solidFill>
                  <a:latin typeface="Arial" panose="020B0604020202020204" pitchFamily="34" charset="0"/>
                </a:rPr>
                <a:t>Cognitive Dynamic Automation</a:t>
              </a:r>
            </a:p>
          </p:txBody>
        </p:sp>
        <p:grpSp>
          <p:nvGrpSpPr>
            <p:cNvPr id="9313" name="Group 125"/>
            <p:cNvGrpSpPr>
              <a:grpSpLocks/>
            </p:cNvGrpSpPr>
            <p:nvPr/>
          </p:nvGrpSpPr>
          <p:grpSpPr bwMode="auto">
            <a:xfrm>
              <a:off x="9844999" y="4716221"/>
              <a:ext cx="342664" cy="309191"/>
              <a:chOff x="510363" y="1424763"/>
              <a:chExt cx="407575" cy="343788"/>
            </a:xfrm>
          </p:grpSpPr>
          <p:sp>
            <p:nvSpPr>
              <p:cNvPr id="9314" name="Rectangle 126"/>
              <p:cNvSpPr>
                <a:spLocks noChangeArrowheads="1"/>
              </p:cNvSpPr>
              <p:nvPr/>
            </p:nvSpPr>
            <p:spPr bwMode="auto">
              <a:xfrm>
                <a:off x="510363" y="1424763"/>
                <a:ext cx="404037" cy="12759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GB" sz="1650" b="0">
                  <a:solidFill>
                    <a:srgbClr val="0563C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315" name="Rectangle 127"/>
              <p:cNvSpPr>
                <a:spLocks noChangeArrowheads="1"/>
              </p:cNvSpPr>
              <p:nvPr/>
            </p:nvSpPr>
            <p:spPr bwMode="auto">
              <a:xfrm>
                <a:off x="513901" y="1640961"/>
                <a:ext cx="404037" cy="12759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GB" sz="1650" b="0">
                  <a:solidFill>
                    <a:srgbClr val="0563C1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9292" name="Group 128"/>
          <p:cNvGrpSpPr>
            <a:grpSpLocks/>
          </p:cNvGrpSpPr>
          <p:nvPr/>
        </p:nvGrpSpPr>
        <p:grpSpPr bwMode="auto">
          <a:xfrm>
            <a:off x="3605213" y="4691063"/>
            <a:ext cx="803672" cy="381000"/>
            <a:chOff x="8282030" y="5208156"/>
            <a:chExt cx="1070340" cy="506818"/>
          </a:xfrm>
        </p:grpSpPr>
        <p:sp>
          <p:nvSpPr>
            <p:cNvPr id="9308" name="Rectangle 129"/>
            <p:cNvSpPr>
              <a:spLocks noChangeArrowheads="1"/>
            </p:cNvSpPr>
            <p:nvPr/>
          </p:nvSpPr>
          <p:spPr bwMode="auto">
            <a:xfrm>
              <a:off x="8547841" y="5208156"/>
              <a:ext cx="804529" cy="5068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sz="600" b="0">
                  <a:solidFill>
                    <a:prstClr val="black"/>
                  </a:solidFill>
                  <a:latin typeface="Arial" panose="020B0604020202020204" pitchFamily="34" charset="0"/>
                </a:rPr>
                <a:t>Run Book Automation</a:t>
              </a:r>
            </a:p>
          </p:txBody>
        </p:sp>
        <p:grpSp>
          <p:nvGrpSpPr>
            <p:cNvPr id="9309" name="Group 130"/>
            <p:cNvGrpSpPr>
              <a:grpSpLocks/>
            </p:cNvGrpSpPr>
            <p:nvPr/>
          </p:nvGrpSpPr>
          <p:grpSpPr bwMode="auto">
            <a:xfrm>
              <a:off x="8282030" y="5314478"/>
              <a:ext cx="342664" cy="309191"/>
              <a:chOff x="510363" y="1424763"/>
              <a:chExt cx="407575" cy="343788"/>
            </a:xfrm>
          </p:grpSpPr>
          <p:sp>
            <p:nvSpPr>
              <p:cNvPr id="9310" name="Rectangle 131"/>
              <p:cNvSpPr>
                <a:spLocks noChangeArrowheads="1"/>
              </p:cNvSpPr>
              <p:nvPr/>
            </p:nvSpPr>
            <p:spPr bwMode="auto">
              <a:xfrm>
                <a:off x="510363" y="1424763"/>
                <a:ext cx="404037" cy="12759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GB" sz="1650" b="0">
                  <a:solidFill>
                    <a:srgbClr val="0563C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311" name="Rectangle 132"/>
              <p:cNvSpPr>
                <a:spLocks noChangeArrowheads="1"/>
              </p:cNvSpPr>
              <p:nvPr/>
            </p:nvSpPr>
            <p:spPr bwMode="auto">
              <a:xfrm>
                <a:off x="513901" y="1640961"/>
                <a:ext cx="404037" cy="12759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GB" sz="1650" b="0">
                  <a:solidFill>
                    <a:srgbClr val="0563C1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9293" name="Group 133"/>
          <p:cNvGrpSpPr>
            <a:grpSpLocks/>
          </p:cNvGrpSpPr>
          <p:nvPr/>
        </p:nvGrpSpPr>
        <p:grpSpPr bwMode="auto">
          <a:xfrm>
            <a:off x="5385197" y="4691063"/>
            <a:ext cx="803672" cy="381000"/>
            <a:chOff x="8282030" y="4609899"/>
            <a:chExt cx="1070340" cy="506818"/>
          </a:xfrm>
        </p:grpSpPr>
        <p:sp>
          <p:nvSpPr>
            <p:cNvPr id="9304" name="Rectangle 134"/>
            <p:cNvSpPr>
              <a:spLocks noChangeArrowheads="1"/>
            </p:cNvSpPr>
            <p:nvPr/>
          </p:nvSpPr>
          <p:spPr bwMode="auto">
            <a:xfrm>
              <a:off x="8547841" y="4609899"/>
              <a:ext cx="804529" cy="5068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>
                <a:spcBef>
                  <a:spcPct val="0"/>
                </a:spcBef>
                <a:buFontTx/>
                <a:buNone/>
              </a:pPr>
              <a:r>
                <a:rPr lang="en-GB" sz="600" b="0">
                  <a:solidFill>
                    <a:prstClr val="black"/>
                  </a:solidFill>
                  <a:latin typeface="Arial" panose="020B0604020202020204" pitchFamily="34" charset="0"/>
                </a:rPr>
                <a:t>Robotic Process Automation</a:t>
              </a:r>
            </a:p>
          </p:txBody>
        </p:sp>
        <p:grpSp>
          <p:nvGrpSpPr>
            <p:cNvPr id="9305" name="Group 135"/>
            <p:cNvGrpSpPr>
              <a:grpSpLocks/>
            </p:cNvGrpSpPr>
            <p:nvPr/>
          </p:nvGrpSpPr>
          <p:grpSpPr bwMode="auto">
            <a:xfrm>
              <a:off x="8282030" y="4716221"/>
              <a:ext cx="342664" cy="309191"/>
              <a:chOff x="510363" y="1424763"/>
              <a:chExt cx="407575" cy="343788"/>
            </a:xfrm>
          </p:grpSpPr>
          <p:sp>
            <p:nvSpPr>
              <p:cNvPr id="9306" name="Rectangle 136"/>
              <p:cNvSpPr>
                <a:spLocks noChangeArrowheads="1"/>
              </p:cNvSpPr>
              <p:nvPr/>
            </p:nvSpPr>
            <p:spPr bwMode="auto">
              <a:xfrm>
                <a:off x="510363" y="1424763"/>
                <a:ext cx="404037" cy="12759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GB" sz="1650" b="0">
                  <a:solidFill>
                    <a:srgbClr val="0563C1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307" name="Rectangle 137"/>
              <p:cNvSpPr>
                <a:spLocks noChangeArrowheads="1"/>
              </p:cNvSpPr>
              <p:nvPr/>
            </p:nvSpPr>
            <p:spPr bwMode="auto">
              <a:xfrm>
                <a:off x="513901" y="1640961"/>
                <a:ext cx="404037" cy="12759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GB" sz="1650" b="0">
                  <a:solidFill>
                    <a:srgbClr val="0563C1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227" name="Rounded Rectangle 226"/>
          <p:cNvSpPr/>
          <p:nvPr/>
        </p:nvSpPr>
        <p:spPr>
          <a:xfrm>
            <a:off x="2247901" y="3651647"/>
            <a:ext cx="2613422" cy="470297"/>
          </a:xfrm>
          <a:prstGeom prst="roundRect">
            <a:avLst/>
          </a:prstGeom>
          <a:noFill/>
          <a:ln w="412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endParaRPr lang="en-US" sz="1350" b="0">
              <a:solidFill>
                <a:prstClr val="white"/>
              </a:solidFill>
            </a:endParaRPr>
          </a:p>
        </p:txBody>
      </p:sp>
      <p:sp>
        <p:nvSpPr>
          <p:cNvPr id="228" name="Rounded Rectangle 227"/>
          <p:cNvSpPr/>
          <p:nvPr/>
        </p:nvSpPr>
        <p:spPr>
          <a:xfrm>
            <a:off x="1978819" y="2345531"/>
            <a:ext cx="1418035" cy="233363"/>
          </a:xfrm>
          <a:prstGeom prst="roundRect">
            <a:avLst/>
          </a:prstGeom>
          <a:noFill/>
          <a:ln w="412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endParaRPr lang="en-US" sz="1350" b="0">
              <a:solidFill>
                <a:prstClr val="white"/>
              </a:solidFill>
            </a:endParaRPr>
          </a:p>
        </p:txBody>
      </p:sp>
      <p:sp>
        <p:nvSpPr>
          <p:cNvPr id="229" name="Rounded Rectangle 228"/>
          <p:cNvSpPr/>
          <p:nvPr/>
        </p:nvSpPr>
        <p:spPr>
          <a:xfrm>
            <a:off x="6015038" y="3099198"/>
            <a:ext cx="477441" cy="1131094"/>
          </a:xfrm>
          <a:prstGeom prst="roundRect">
            <a:avLst/>
          </a:prstGeom>
          <a:noFill/>
          <a:ln w="412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endParaRPr lang="en-US" sz="1350" b="0">
              <a:solidFill>
                <a:prstClr val="white"/>
              </a:solidFill>
            </a:endParaRPr>
          </a:p>
        </p:txBody>
      </p:sp>
      <p:sp>
        <p:nvSpPr>
          <p:cNvPr id="230" name="Rounded Rectangle 229"/>
          <p:cNvSpPr/>
          <p:nvPr/>
        </p:nvSpPr>
        <p:spPr>
          <a:xfrm>
            <a:off x="7437835" y="4538662"/>
            <a:ext cx="1418034" cy="23336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r>
              <a:rPr lang="es-ES" sz="1350" b="0" dirty="0">
                <a:solidFill>
                  <a:srgbClr val="FF0000"/>
                </a:solidFill>
              </a:rPr>
              <a:t>Omega </a:t>
            </a:r>
            <a:r>
              <a:rPr lang="es-ES" sz="1350" b="0" dirty="0" err="1">
                <a:solidFill>
                  <a:srgbClr val="FF0000"/>
                </a:solidFill>
              </a:rPr>
              <a:t>Scope</a:t>
            </a:r>
            <a:endParaRPr lang="en-US" sz="1350" b="0" dirty="0">
              <a:solidFill>
                <a:srgbClr val="FF0000"/>
              </a:solidFill>
            </a:endParaRPr>
          </a:p>
        </p:txBody>
      </p:sp>
      <p:sp>
        <p:nvSpPr>
          <p:cNvPr id="231" name="Rounded Rectangle 230"/>
          <p:cNvSpPr/>
          <p:nvPr/>
        </p:nvSpPr>
        <p:spPr>
          <a:xfrm>
            <a:off x="479822" y="3779044"/>
            <a:ext cx="957263" cy="456010"/>
          </a:xfrm>
          <a:prstGeom prst="roundRect">
            <a:avLst/>
          </a:prstGeom>
          <a:noFill/>
          <a:ln w="412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endParaRPr lang="en-US" sz="1350" b="0" dirty="0">
              <a:solidFill>
                <a:srgbClr val="FF0000"/>
              </a:solidFill>
            </a:endParaRPr>
          </a:p>
        </p:txBody>
      </p:sp>
      <p:sp>
        <p:nvSpPr>
          <p:cNvPr id="232" name="Rounded Rectangle 231"/>
          <p:cNvSpPr/>
          <p:nvPr/>
        </p:nvSpPr>
        <p:spPr>
          <a:xfrm>
            <a:off x="7437835" y="4851797"/>
            <a:ext cx="1418034" cy="233363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r>
              <a:rPr lang="es-ES" sz="675" b="0" dirty="0" err="1">
                <a:solidFill>
                  <a:srgbClr val="FFC000"/>
                </a:solidFill>
              </a:rPr>
              <a:t>Aspirational</a:t>
            </a:r>
            <a:r>
              <a:rPr lang="es-ES" sz="675" b="0" dirty="0">
                <a:solidFill>
                  <a:srgbClr val="FFC000"/>
                </a:solidFill>
              </a:rPr>
              <a:t> </a:t>
            </a:r>
            <a:r>
              <a:rPr lang="es-ES" sz="675" b="0" dirty="0" err="1">
                <a:solidFill>
                  <a:srgbClr val="FFC000"/>
                </a:solidFill>
              </a:rPr>
              <a:t>Scope</a:t>
            </a:r>
            <a:r>
              <a:rPr lang="es-ES" sz="675" b="0" dirty="0">
                <a:solidFill>
                  <a:srgbClr val="FFC000"/>
                </a:solidFill>
              </a:rPr>
              <a:t> (</a:t>
            </a:r>
            <a:r>
              <a:rPr lang="es-ES" sz="675" b="0" dirty="0" err="1">
                <a:solidFill>
                  <a:srgbClr val="FFC000"/>
                </a:solidFill>
              </a:rPr>
              <a:t>uncommitted</a:t>
            </a:r>
            <a:r>
              <a:rPr lang="es-ES" sz="675" b="0" dirty="0">
                <a:solidFill>
                  <a:srgbClr val="FFC000"/>
                </a:solidFill>
              </a:rPr>
              <a:t>)</a:t>
            </a:r>
            <a:endParaRPr lang="en-US" sz="675" b="0" dirty="0">
              <a:solidFill>
                <a:srgbClr val="FFC000"/>
              </a:solidFill>
            </a:endParaRPr>
          </a:p>
        </p:txBody>
      </p:sp>
      <p:sp>
        <p:nvSpPr>
          <p:cNvPr id="233" name="Rounded Rectangle 232"/>
          <p:cNvSpPr/>
          <p:nvPr/>
        </p:nvSpPr>
        <p:spPr>
          <a:xfrm>
            <a:off x="473869" y="3164682"/>
            <a:ext cx="977504" cy="592931"/>
          </a:xfrm>
          <a:prstGeom prst="roundRect">
            <a:avLst/>
          </a:prstGeom>
          <a:noFill/>
          <a:ln w="412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endParaRPr lang="en-US" sz="675" b="0" dirty="0">
              <a:solidFill>
                <a:srgbClr val="FFC000"/>
              </a:solidFill>
            </a:endParaRPr>
          </a:p>
        </p:txBody>
      </p:sp>
      <p:sp>
        <p:nvSpPr>
          <p:cNvPr id="234" name="Rounded Rectangle 233"/>
          <p:cNvSpPr/>
          <p:nvPr/>
        </p:nvSpPr>
        <p:spPr>
          <a:xfrm>
            <a:off x="2555081" y="3127772"/>
            <a:ext cx="2606279" cy="514350"/>
          </a:xfrm>
          <a:prstGeom prst="roundRect">
            <a:avLst/>
          </a:prstGeom>
          <a:noFill/>
          <a:ln w="412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endParaRPr lang="en-US" sz="675" b="0" dirty="0">
              <a:solidFill>
                <a:srgbClr val="FFC000"/>
              </a:solidFill>
            </a:endParaRPr>
          </a:p>
        </p:txBody>
      </p:sp>
      <p:sp>
        <p:nvSpPr>
          <p:cNvPr id="235" name="Rounded Rectangle 234"/>
          <p:cNvSpPr/>
          <p:nvPr/>
        </p:nvSpPr>
        <p:spPr>
          <a:xfrm>
            <a:off x="784623" y="4573191"/>
            <a:ext cx="5812631" cy="747713"/>
          </a:xfrm>
          <a:prstGeom prst="roundRect">
            <a:avLst/>
          </a:prstGeom>
          <a:noFill/>
          <a:ln w="412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endParaRPr lang="en-US" sz="1350" b="0">
              <a:solidFill>
                <a:prstClr val="white"/>
              </a:solidFill>
            </a:endParaRPr>
          </a:p>
        </p:txBody>
      </p:sp>
      <p:sp>
        <p:nvSpPr>
          <p:cNvPr id="236" name="Rounded Rectangle 235"/>
          <p:cNvSpPr/>
          <p:nvPr/>
        </p:nvSpPr>
        <p:spPr>
          <a:xfrm>
            <a:off x="6528197" y="2977754"/>
            <a:ext cx="679847" cy="1257300"/>
          </a:xfrm>
          <a:prstGeom prst="roundRect">
            <a:avLst/>
          </a:prstGeom>
          <a:noFill/>
          <a:ln w="412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endParaRPr lang="en-US" sz="1350" b="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85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 smtClean="0"/>
              <a:t>Optimisation (Transformation) workstreams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99997"/>
            <a:ext cx="7946325" cy="425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7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Straight Arrow Connector 111"/>
          <p:cNvCxnSpPr>
            <a:stCxn id="73" idx="3"/>
          </p:cNvCxnSpPr>
          <p:nvPr/>
        </p:nvCxnSpPr>
        <p:spPr>
          <a:xfrm>
            <a:off x="3458766" y="3217069"/>
            <a:ext cx="3293269" cy="1134666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77" idx="4"/>
          </p:cNvCxnSpPr>
          <p:nvPr/>
        </p:nvCxnSpPr>
        <p:spPr>
          <a:xfrm>
            <a:off x="8014097" y="3125391"/>
            <a:ext cx="937022" cy="1226344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6725841" y="4351735"/>
            <a:ext cx="2225278" cy="1475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r>
              <a:rPr lang="en-US" sz="1050" b="0" dirty="0">
                <a:solidFill>
                  <a:prstClr val="white"/>
                </a:solidFill>
              </a:rPr>
              <a:t>Optimization Scope (28 workstreams)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1032272" y="1471613"/>
            <a:ext cx="0" cy="156448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7925991" y="1471613"/>
            <a:ext cx="0" cy="156448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3408760" y="1473994"/>
            <a:ext cx="0" cy="156448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1841897" y="1485901"/>
            <a:ext cx="0" cy="156448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73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123825" y="5642373"/>
            <a:ext cx="372666" cy="27384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557213" indent="-21431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18859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228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5717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586472A0-F6C6-4CFB-B504-7B3810B266A3}" type="slidenum">
              <a:rPr lang="en-US" sz="900">
                <a:solidFill>
                  <a:srgbClr val="898989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17</a:t>
            </a:fld>
            <a:endParaRPr lang="en-US" sz="900">
              <a:solidFill>
                <a:srgbClr val="898989"/>
              </a:solidFill>
            </a:endParaRPr>
          </a:p>
        </p:txBody>
      </p:sp>
      <p:sp>
        <p:nvSpPr>
          <p:cNvPr id="11274" name="Title 1"/>
          <p:cNvSpPr>
            <a:spLocks noGrp="1"/>
          </p:cNvSpPr>
          <p:nvPr>
            <p:ph type="title"/>
          </p:nvPr>
        </p:nvSpPr>
        <p:spPr>
          <a:xfrm>
            <a:off x="476353" y="275629"/>
            <a:ext cx="7884319" cy="628651"/>
          </a:xfrm>
        </p:spPr>
        <p:txBody>
          <a:bodyPr/>
          <a:lstStyle/>
          <a:p>
            <a:r>
              <a:rPr lang="es-ES" dirty="0"/>
              <a:t>Project </a:t>
            </a:r>
            <a:r>
              <a:rPr lang="es-ES" dirty="0" err="1"/>
              <a:t>Timeline</a:t>
            </a:r>
            <a:r>
              <a:rPr lang="es-ES" dirty="0"/>
              <a:t> – ISPW Content </a:t>
            </a:r>
            <a:r>
              <a:rPr lang="es-ES" dirty="0" err="1"/>
              <a:t>during</a:t>
            </a:r>
            <a:r>
              <a:rPr lang="es-ES" dirty="0"/>
              <a:t> </a:t>
            </a:r>
            <a:r>
              <a:rPr lang="es-ES" dirty="0" err="1"/>
              <a:t>Optimization</a:t>
            </a:r>
            <a:r>
              <a:rPr lang="es-ES" dirty="0"/>
              <a:t> (</a:t>
            </a:r>
            <a:r>
              <a:rPr lang="es-ES" dirty="0" err="1"/>
              <a:t>Transformation</a:t>
            </a:r>
            <a:r>
              <a:rPr lang="es-ES" dirty="0"/>
              <a:t>) </a:t>
            </a:r>
            <a:endParaRPr lang="en-AU" i="1" dirty="0"/>
          </a:p>
        </p:txBody>
      </p:sp>
      <p:sp>
        <p:nvSpPr>
          <p:cNvPr id="16" name="Rectangle 15"/>
          <p:cNvSpPr/>
          <p:nvPr/>
        </p:nvSpPr>
        <p:spPr>
          <a:xfrm>
            <a:off x="1054894" y="1471613"/>
            <a:ext cx="1259681" cy="1809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r>
              <a:rPr lang="es-ES" sz="1200" b="0" dirty="0">
                <a:solidFill>
                  <a:prstClr val="white"/>
                </a:solidFill>
              </a:rPr>
              <a:t>2017</a:t>
            </a:r>
            <a:endParaRPr lang="en-US" sz="1200" b="0" dirty="0">
              <a:solidFill>
                <a:prstClr val="white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1054894" y="2037160"/>
            <a:ext cx="2340769" cy="432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r>
              <a:rPr lang="es-ES" sz="1350" b="0" dirty="0">
                <a:solidFill>
                  <a:prstClr val="white"/>
                </a:solidFill>
              </a:rPr>
              <a:t>SPA </a:t>
            </a:r>
            <a:r>
              <a:rPr lang="es-ES" sz="1350" b="0" dirty="0" err="1">
                <a:solidFill>
                  <a:prstClr val="white"/>
                </a:solidFill>
              </a:rPr>
              <a:t>Transition</a:t>
            </a:r>
            <a:endParaRPr lang="en-US" sz="1350" b="0" dirty="0">
              <a:solidFill>
                <a:prstClr val="white"/>
              </a:solidFill>
            </a:endParaRPr>
          </a:p>
        </p:txBody>
      </p:sp>
      <p:sp>
        <p:nvSpPr>
          <p:cNvPr id="27" name="Right Arrow 26"/>
          <p:cNvSpPr/>
          <p:nvPr/>
        </p:nvSpPr>
        <p:spPr>
          <a:xfrm>
            <a:off x="3419475" y="2037160"/>
            <a:ext cx="4493419" cy="432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r>
              <a:rPr lang="es-ES" sz="1350" b="0" dirty="0">
                <a:solidFill>
                  <a:prstClr val="white"/>
                </a:solidFill>
              </a:rPr>
              <a:t>SPA </a:t>
            </a:r>
            <a:r>
              <a:rPr lang="es-ES" sz="1350" b="0" dirty="0" err="1">
                <a:solidFill>
                  <a:prstClr val="white"/>
                </a:solidFill>
              </a:rPr>
              <a:t>Transformation</a:t>
            </a:r>
            <a:endParaRPr lang="en-US" sz="1350" b="0" dirty="0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384822" y="1471613"/>
            <a:ext cx="4119563" cy="1809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r>
              <a:rPr lang="es-ES" sz="1200" b="0" dirty="0">
                <a:solidFill>
                  <a:prstClr val="white"/>
                </a:solidFill>
              </a:rPr>
              <a:t>2018</a:t>
            </a:r>
            <a:endParaRPr lang="en-US" sz="1200" b="0" dirty="0">
              <a:solidFill>
                <a:prstClr val="white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311629" y="1471613"/>
            <a:ext cx="666750" cy="1809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r>
              <a:rPr lang="es-ES" sz="1200" b="0" dirty="0">
                <a:solidFill>
                  <a:prstClr val="white"/>
                </a:solidFill>
              </a:rPr>
              <a:t>2020</a:t>
            </a:r>
            <a:endParaRPr lang="en-US" sz="1200" b="0" dirty="0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574631" y="1471613"/>
            <a:ext cx="666750" cy="1809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r>
              <a:rPr lang="es-ES" sz="1200" b="0" dirty="0">
                <a:solidFill>
                  <a:prstClr val="white"/>
                </a:solidFill>
              </a:rPr>
              <a:t>2019</a:t>
            </a:r>
            <a:endParaRPr lang="en-US" sz="1200" b="0" dirty="0">
              <a:solidFill>
                <a:prstClr val="white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054894" y="1720454"/>
            <a:ext cx="1259681" cy="28217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r>
              <a:rPr lang="es-ES" sz="1200" b="0" dirty="0">
                <a:solidFill>
                  <a:prstClr val="black"/>
                </a:solidFill>
              </a:rPr>
              <a:t>Q4</a:t>
            </a:r>
            <a:endParaRPr lang="en-US" sz="1200" b="0" dirty="0">
              <a:solidFill>
                <a:prstClr val="black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384822" y="1720454"/>
            <a:ext cx="1562100" cy="28217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r>
              <a:rPr lang="es-ES" sz="1200" b="0" dirty="0">
                <a:solidFill>
                  <a:prstClr val="black"/>
                </a:solidFill>
              </a:rPr>
              <a:t>Q1</a:t>
            </a:r>
            <a:endParaRPr lang="en-US" sz="1200" b="0" dirty="0">
              <a:solidFill>
                <a:prstClr val="black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004072" y="1720454"/>
            <a:ext cx="1562100" cy="28217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r>
              <a:rPr lang="es-ES" sz="1200" b="0" dirty="0">
                <a:solidFill>
                  <a:prstClr val="black"/>
                </a:solidFill>
              </a:rPr>
              <a:t>Q2</a:t>
            </a:r>
            <a:endParaRPr lang="en-US" sz="1200" b="0" dirty="0">
              <a:solidFill>
                <a:prstClr val="black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097191" y="1720454"/>
            <a:ext cx="407194" cy="28217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r>
              <a:rPr lang="es-ES" sz="1200" b="0" dirty="0">
                <a:solidFill>
                  <a:prstClr val="black"/>
                </a:solidFill>
              </a:rPr>
              <a:t>Q4</a:t>
            </a:r>
            <a:endParaRPr lang="en-US" sz="1200" b="0" dirty="0">
              <a:solidFill>
                <a:prstClr val="black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631657" y="1720454"/>
            <a:ext cx="408385" cy="28217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r>
              <a:rPr lang="es-ES" sz="1200" b="0" dirty="0">
                <a:solidFill>
                  <a:prstClr val="black"/>
                </a:solidFill>
              </a:rPr>
              <a:t>Q3</a:t>
            </a:r>
            <a:endParaRPr lang="en-US" sz="1200" b="0" dirty="0">
              <a:solidFill>
                <a:prstClr val="black"/>
              </a:solidFill>
            </a:endParaRPr>
          </a:p>
        </p:txBody>
      </p:sp>
      <p:sp>
        <p:nvSpPr>
          <p:cNvPr id="41" name="Right Arrow 40"/>
          <p:cNvSpPr/>
          <p:nvPr/>
        </p:nvSpPr>
        <p:spPr>
          <a:xfrm>
            <a:off x="3558779" y="2524125"/>
            <a:ext cx="2200275" cy="433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r>
              <a:rPr lang="es-ES" sz="1350" b="0" dirty="0">
                <a:solidFill>
                  <a:prstClr val="white"/>
                </a:solidFill>
              </a:rPr>
              <a:t>MEX </a:t>
            </a:r>
            <a:r>
              <a:rPr lang="es-ES" sz="1350" b="0" dirty="0" err="1">
                <a:solidFill>
                  <a:prstClr val="white"/>
                </a:solidFill>
              </a:rPr>
              <a:t>Transition</a:t>
            </a:r>
            <a:endParaRPr lang="en-US" sz="1350" b="0" dirty="0">
              <a:solidFill>
                <a:prstClr val="white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69169" y="3017044"/>
            <a:ext cx="7287816" cy="369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endParaRPr lang="en-US" sz="1350" b="0">
              <a:solidFill>
                <a:prstClr val="white"/>
              </a:solidFill>
            </a:endParaRPr>
          </a:p>
        </p:txBody>
      </p:sp>
      <p:sp>
        <p:nvSpPr>
          <p:cNvPr id="43" name="5-Point Star 42"/>
          <p:cNvSpPr/>
          <p:nvPr/>
        </p:nvSpPr>
        <p:spPr>
          <a:xfrm>
            <a:off x="952500" y="3068241"/>
            <a:ext cx="160735" cy="148828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endParaRPr lang="en-US" sz="1350" b="0">
              <a:solidFill>
                <a:prstClr val="white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569869" y="1720454"/>
            <a:ext cx="132160" cy="28217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r>
              <a:rPr lang="es-ES" sz="825" b="0" dirty="0">
                <a:solidFill>
                  <a:prstClr val="black"/>
                </a:solidFill>
              </a:rPr>
              <a:t>Q1</a:t>
            </a:r>
            <a:endParaRPr lang="en-US" sz="825" b="0" dirty="0">
              <a:solidFill>
                <a:prstClr val="black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752035" y="1720454"/>
            <a:ext cx="133350" cy="28217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r>
              <a:rPr lang="es-ES" sz="825" b="0" dirty="0">
                <a:solidFill>
                  <a:prstClr val="black"/>
                </a:solidFill>
              </a:rPr>
              <a:t>Q2</a:t>
            </a:r>
            <a:endParaRPr lang="en-US" sz="825" b="0" dirty="0">
              <a:solidFill>
                <a:prstClr val="black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935391" y="1720454"/>
            <a:ext cx="132159" cy="28217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r>
              <a:rPr lang="es-ES" sz="825" b="0" dirty="0">
                <a:solidFill>
                  <a:prstClr val="black"/>
                </a:solidFill>
              </a:rPr>
              <a:t>Q3</a:t>
            </a:r>
            <a:endParaRPr lang="en-US" sz="825" b="0" dirty="0">
              <a:solidFill>
                <a:prstClr val="black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117556" y="1720454"/>
            <a:ext cx="133350" cy="28217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r>
              <a:rPr lang="es-ES" sz="825" b="0" dirty="0">
                <a:solidFill>
                  <a:prstClr val="black"/>
                </a:solidFill>
              </a:rPr>
              <a:t>Q4</a:t>
            </a:r>
            <a:endParaRPr lang="en-US" sz="825" b="0" dirty="0">
              <a:solidFill>
                <a:prstClr val="black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7311629" y="1720454"/>
            <a:ext cx="133350" cy="28217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r>
              <a:rPr lang="es-ES" sz="825" b="0" dirty="0">
                <a:solidFill>
                  <a:prstClr val="black"/>
                </a:solidFill>
              </a:rPr>
              <a:t>Q1</a:t>
            </a:r>
            <a:endParaRPr lang="en-US" sz="825" b="0" dirty="0">
              <a:solidFill>
                <a:prstClr val="black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494985" y="1720454"/>
            <a:ext cx="132159" cy="28217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r>
              <a:rPr lang="es-ES" sz="825" b="0" dirty="0">
                <a:solidFill>
                  <a:prstClr val="black"/>
                </a:solidFill>
              </a:rPr>
              <a:t>Q2</a:t>
            </a:r>
            <a:endParaRPr lang="en-US" sz="825" b="0" dirty="0">
              <a:solidFill>
                <a:prstClr val="black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677150" y="1720454"/>
            <a:ext cx="132160" cy="28217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r>
              <a:rPr lang="es-ES" sz="825" b="0" dirty="0">
                <a:solidFill>
                  <a:prstClr val="black"/>
                </a:solidFill>
              </a:rPr>
              <a:t>Q3</a:t>
            </a:r>
            <a:endParaRPr lang="en-US" sz="825" b="0" dirty="0">
              <a:solidFill>
                <a:prstClr val="black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860507" y="1720454"/>
            <a:ext cx="132160" cy="28217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r>
              <a:rPr lang="es-ES" sz="825" b="0" dirty="0">
                <a:solidFill>
                  <a:prstClr val="black"/>
                </a:solidFill>
              </a:rPr>
              <a:t>Q4</a:t>
            </a:r>
            <a:endParaRPr lang="en-US" sz="825" b="0" dirty="0">
              <a:solidFill>
                <a:prstClr val="black"/>
              </a:solidFill>
            </a:endParaRPr>
          </a:p>
        </p:txBody>
      </p:sp>
      <p:sp>
        <p:nvSpPr>
          <p:cNvPr id="64" name="Right Arrow 63"/>
          <p:cNvSpPr/>
          <p:nvPr/>
        </p:nvSpPr>
        <p:spPr>
          <a:xfrm>
            <a:off x="5782866" y="2524125"/>
            <a:ext cx="2130028" cy="433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r>
              <a:rPr lang="es-ES" sz="1350" b="0" dirty="0">
                <a:solidFill>
                  <a:prstClr val="white"/>
                </a:solidFill>
              </a:rPr>
              <a:t>MEX </a:t>
            </a:r>
            <a:r>
              <a:rPr lang="es-ES" sz="1350" b="0" dirty="0" err="1">
                <a:solidFill>
                  <a:prstClr val="white"/>
                </a:solidFill>
              </a:rPr>
              <a:t>Transformation</a:t>
            </a:r>
            <a:endParaRPr lang="en-US" sz="1350" b="0" dirty="0">
              <a:solidFill>
                <a:prstClr val="white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94135" y="3339704"/>
            <a:ext cx="1207294" cy="57745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r>
              <a:rPr lang="en-US" sz="1200" dirty="0">
                <a:solidFill>
                  <a:prstClr val="white"/>
                </a:solidFill>
              </a:rPr>
              <a:t>Oct 1st 2017</a:t>
            </a:r>
            <a:r>
              <a:rPr lang="en-US" sz="1200" b="0" dirty="0">
                <a:solidFill>
                  <a:prstClr val="white"/>
                </a:solidFill>
              </a:rPr>
              <a:t/>
            </a:r>
            <a:br>
              <a:rPr lang="en-US" sz="1200" b="0" dirty="0">
                <a:solidFill>
                  <a:prstClr val="white"/>
                </a:solidFill>
              </a:rPr>
            </a:br>
            <a:r>
              <a:rPr lang="en-US" sz="1200" b="0" dirty="0">
                <a:solidFill>
                  <a:prstClr val="white"/>
                </a:solidFill>
              </a:rPr>
              <a:t>SPA Transition starts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224088" y="3339704"/>
            <a:ext cx="1207294" cy="577453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r>
              <a:rPr lang="en-US" sz="1200" dirty="0">
                <a:solidFill>
                  <a:prstClr val="white"/>
                </a:solidFill>
              </a:rPr>
              <a:t>Nov 22nd 2017</a:t>
            </a:r>
            <a:r>
              <a:rPr lang="en-US" sz="1200" b="0" dirty="0">
                <a:solidFill>
                  <a:prstClr val="white"/>
                </a:solidFill>
              </a:rPr>
              <a:t/>
            </a:r>
            <a:br>
              <a:rPr lang="en-US" sz="1200" b="0" dirty="0">
                <a:solidFill>
                  <a:prstClr val="white"/>
                </a:solidFill>
              </a:rPr>
            </a:br>
            <a:r>
              <a:rPr lang="en-US" sz="1200" b="0" dirty="0">
                <a:solidFill>
                  <a:prstClr val="white"/>
                </a:solidFill>
              </a:rPr>
              <a:t>Project Tools Workshop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755232" y="3339704"/>
            <a:ext cx="1207294" cy="57745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r>
              <a:rPr lang="en-US" sz="1200" dirty="0">
                <a:solidFill>
                  <a:prstClr val="white"/>
                </a:solidFill>
              </a:rPr>
              <a:t>March 1st 2018</a:t>
            </a:r>
            <a:r>
              <a:rPr lang="en-US" sz="1200" b="0" dirty="0">
                <a:solidFill>
                  <a:prstClr val="white"/>
                </a:solidFill>
              </a:rPr>
              <a:t/>
            </a:r>
            <a:br>
              <a:rPr lang="en-US" sz="1200" b="0" dirty="0">
                <a:solidFill>
                  <a:prstClr val="white"/>
                </a:solidFill>
              </a:rPr>
            </a:br>
            <a:r>
              <a:rPr lang="en-US" sz="1200" b="0" dirty="0">
                <a:solidFill>
                  <a:prstClr val="white"/>
                </a:solidFill>
              </a:rPr>
              <a:t>SPA: SCD &amp; Transform. starts</a:t>
            </a:r>
          </a:p>
        </p:txBody>
      </p:sp>
      <p:sp>
        <p:nvSpPr>
          <p:cNvPr id="68" name="Rectangle 67"/>
          <p:cNvSpPr/>
          <p:nvPr/>
        </p:nvSpPr>
        <p:spPr>
          <a:xfrm>
            <a:off x="5216129" y="3339704"/>
            <a:ext cx="1206103" cy="57745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r>
              <a:rPr lang="en-US" sz="1200" dirty="0">
                <a:solidFill>
                  <a:prstClr val="white"/>
                </a:solidFill>
              </a:rPr>
              <a:t>Q1 2018</a:t>
            </a:r>
            <a:r>
              <a:rPr lang="en-US" sz="1200" b="0" dirty="0">
                <a:solidFill>
                  <a:prstClr val="white"/>
                </a:solidFill>
              </a:rPr>
              <a:t/>
            </a:r>
            <a:br>
              <a:rPr lang="en-US" sz="1200" b="0" dirty="0">
                <a:solidFill>
                  <a:prstClr val="white"/>
                </a:solidFill>
              </a:rPr>
            </a:br>
            <a:r>
              <a:rPr lang="en-US" sz="1200" b="0" dirty="0">
                <a:solidFill>
                  <a:prstClr val="white"/>
                </a:solidFill>
              </a:rPr>
              <a:t>MEX: Transition starts</a:t>
            </a:r>
          </a:p>
        </p:txBody>
      </p:sp>
      <p:sp>
        <p:nvSpPr>
          <p:cNvPr id="69" name="Rectangle 68"/>
          <p:cNvSpPr/>
          <p:nvPr/>
        </p:nvSpPr>
        <p:spPr>
          <a:xfrm>
            <a:off x="7206854" y="3339704"/>
            <a:ext cx="1206103" cy="57745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r>
              <a:rPr lang="en-US" sz="1200" dirty="0">
                <a:solidFill>
                  <a:prstClr val="white"/>
                </a:solidFill>
              </a:rPr>
              <a:t>Oct 1st 2020</a:t>
            </a:r>
            <a:r>
              <a:rPr lang="en-US" sz="1200" b="0" dirty="0">
                <a:solidFill>
                  <a:prstClr val="white"/>
                </a:solidFill>
              </a:rPr>
              <a:t/>
            </a:r>
            <a:br>
              <a:rPr lang="en-US" sz="1200" b="0" dirty="0">
                <a:solidFill>
                  <a:prstClr val="white"/>
                </a:solidFill>
              </a:rPr>
            </a:br>
            <a:r>
              <a:rPr lang="en-US" sz="1200" b="0" dirty="0">
                <a:solidFill>
                  <a:prstClr val="white"/>
                </a:solidFill>
              </a:rPr>
              <a:t>SPA Transform. ends</a:t>
            </a:r>
          </a:p>
        </p:txBody>
      </p:sp>
      <p:sp>
        <p:nvSpPr>
          <p:cNvPr id="73" name="5-Point Star 72"/>
          <p:cNvSpPr/>
          <p:nvPr/>
        </p:nvSpPr>
        <p:spPr>
          <a:xfrm>
            <a:off x="3327797" y="3068241"/>
            <a:ext cx="161925" cy="148828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endParaRPr lang="en-US" sz="1350" b="0">
              <a:solidFill>
                <a:prstClr val="white"/>
              </a:solidFill>
            </a:endParaRPr>
          </a:p>
        </p:txBody>
      </p:sp>
      <p:sp>
        <p:nvSpPr>
          <p:cNvPr id="76" name="5-Point Star 75"/>
          <p:cNvSpPr/>
          <p:nvPr/>
        </p:nvSpPr>
        <p:spPr>
          <a:xfrm>
            <a:off x="1760935" y="3068241"/>
            <a:ext cx="160734" cy="148828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endParaRPr lang="en-US" sz="1350" b="0">
              <a:solidFill>
                <a:prstClr val="white"/>
              </a:solidFill>
            </a:endParaRPr>
          </a:p>
        </p:txBody>
      </p:sp>
      <p:sp>
        <p:nvSpPr>
          <p:cNvPr id="77" name="5-Point Star 76"/>
          <p:cNvSpPr/>
          <p:nvPr/>
        </p:nvSpPr>
        <p:spPr>
          <a:xfrm>
            <a:off x="7853363" y="3068241"/>
            <a:ext cx="160735" cy="148828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endParaRPr lang="en-US" sz="1350" b="0">
              <a:solidFill>
                <a:prstClr val="white"/>
              </a:solidFill>
            </a:endParaRPr>
          </a:p>
        </p:txBody>
      </p:sp>
      <p:cxnSp>
        <p:nvCxnSpPr>
          <p:cNvPr id="79" name="Elbow Connector 78"/>
          <p:cNvCxnSpPr>
            <a:stCxn id="43" idx="4"/>
            <a:endCxn id="65" idx="0"/>
          </p:cNvCxnSpPr>
          <p:nvPr/>
        </p:nvCxnSpPr>
        <p:spPr>
          <a:xfrm>
            <a:off x="1113235" y="3125391"/>
            <a:ext cx="184547" cy="21431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/>
          <p:cNvCxnSpPr>
            <a:stCxn id="76" idx="4"/>
            <a:endCxn id="66" idx="0"/>
          </p:cNvCxnSpPr>
          <p:nvPr/>
        </p:nvCxnSpPr>
        <p:spPr>
          <a:xfrm>
            <a:off x="1921669" y="3125391"/>
            <a:ext cx="906066" cy="21431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>
            <a:stCxn id="73" idx="4"/>
            <a:endCxn id="67" idx="0"/>
          </p:cNvCxnSpPr>
          <p:nvPr/>
        </p:nvCxnSpPr>
        <p:spPr>
          <a:xfrm>
            <a:off x="3489723" y="3125391"/>
            <a:ext cx="869156" cy="21431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77" idx="1"/>
            <a:endCxn id="69" idx="0"/>
          </p:cNvCxnSpPr>
          <p:nvPr/>
        </p:nvCxnSpPr>
        <p:spPr>
          <a:xfrm rot="10800000" flipV="1">
            <a:off x="7809310" y="3125391"/>
            <a:ext cx="44053" cy="21431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>
            <a:stCxn id="41" idx="1"/>
            <a:endCxn id="68" idx="0"/>
          </p:cNvCxnSpPr>
          <p:nvPr/>
        </p:nvCxnSpPr>
        <p:spPr>
          <a:xfrm rot="10800000" flipH="1" flipV="1">
            <a:off x="3558778" y="2740819"/>
            <a:ext cx="2260997" cy="598885"/>
          </a:xfrm>
          <a:prstGeom prst="bentConnector4">
            <a:avLst>
              <a:gd name="adj1" fmla="val -3194"/>
              <a:gd name="adj2" fmla="val 3945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11" name="Picture 2" descr="Image result for spain fla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2107407"/>
            <a:ext cx="492919" cy="303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12" name="Picture 6" descr="Image result for mexico fla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35" y="2601517"/>
            <a:ext cx="494109" cy="288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" name="Rectangle 91"/>
          <p:cNvSpPr/>
          <p:nvPr/>
        </p:nvSpPr>
        <p:spPr>
          <a:xfrm>
            <a:off x="7880748" y="4699397"/>
            <a:ext cx="992981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r>
              <a:rPr lang="en-US" sz="900" b="0" dirty="0">
                <a:solidFill>
                  <a:prstClr val="white"/>
                </a:solidFill>
              </a:rPr>
              <a:t>Technology Optimization</a:t>
            </a:r>
          </a:p>
        </p:txBody>
      </p:sp>
      <p:sp>
        <p:nvSpPr>
          <p:cNvPr id="96" name="Rectangle 95"/>
          <p:cNvSpPr/>
          <p:nvPr/>
        </p:nvSpPr>
        <p:spPr>
          <a:xfrm>
            <a:off x="6815138" y="4699397"/>
            <a:ext cx="991791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r>
              <a:rPr lang="en-US" sz="900" b="0" dirty="0">
                <a:solidFill>
                  <a:prstClr val="white"/>
                </a:solidFill>
              </a:rPr>
              <a:t>Cognitive Delivery &amp; cross functional services</a:t>
            </a:r>
          </a:p>
        </p:txBody>
      </p:sp>
      <p:sp>
        <p:nvSpPr>
          <p:cNvPr id="97" name="Rectangle 96"/>
          <p:cNvSpPr/>
          <p:nvPr/>
        </p:nvSpPr>
        <p:spPr>
          <a:xfrm>
            <a:off x="6817519" y="5257800"/>
            <a:ext cx="991791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r>
              <a:rPr lang="en-US" sz="900" b="0" dirty="0">
                <a:solidFill>
                  <a:prstClr val="white"/>
                </a:solidFill>
              </a:rPr>
              <a:t>People, Governance &amp; Process </a:t>
            </a:r>
            <a:r>
              <a:rPr lang="en-US" sz="900" b="0" dirty="0" err="1">
                <a:solidFill>
                  <a:prstClr val="white"/>
                </a:solidFill>
              </a:rPr>
              <a:t>Optimiz</a:t>
            </a:r>
            <a:r>
              <a:rPr lang="en-US" sz="900" b="0" dirty="0">
                <a:solidFill>
                  <a:prstClr val="white"/>
                </a:solidFill>
              </a:rPr>
              <a:t>.</a:t>
            </a:r>
          </a:p>
        </p:txBody>
      </p:sp>
      <p:sp>
        <p:nvSpPr>
          <p:cNvPr id="98" name="Rectangle 97"/>
          <p:cNvSpPr/>
          <p:nvPr/>
        </p:nvSpPr>
        <p:spPr>
          <a:xfrm>
            <a:off x="7880748" y="5257800"/>
            <a:ext cx="992981" cy="485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r>
              <a:rPr lang="en-US" sz="900" b="0" dirty="0">
                <a:solidFill>
                  <a:prstClr val="white"/>
                </a:solidFill>
              </a:rPr>
              <a:t>Delivery Optimization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3931444" y="4545806"/>
            <a:ext cx="2645569" cy="885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hangingPunct="0">
              <a:spcBef>
                <a:spcPct val="0"/>
              </a:spcBef>
              <a:buFontTx/>
              <a:buNone/>
              <a:defRPr/>
            </a:pPr>
            <a:r>
              <a:rPr lang="en-US" sz="1200" dirty="0">
                <a:solidFill>
                  <a:prstClr val="white"/>
                </a:solidFill>
              </a:rPr>
              <a:t>WBS 1.1 System Management Tooling Optimization (12 </a:t>
            </a:r>
            <a:r>
              <a:rPr lang="en-US" sz="1200" dirty="0" err="1">
                <a:solidFill>
                  <a:prstClr val="white"/>
                </a:solidFill>
              </a:rPr>
              <a:t>mo</a:t>
            </a:r>
            <a:r>
              <a:rPr lang="en-US" sz="1200" dirty="0">
                <a:solidFill>
                  <a:prstClr val="white"/>
                </a:solidFill>
              </a:rPr>
              <a:t>)</a:t>
            </a:r>
          </a:p>
          <a:p>
            <a:pPr eaLnBrk="0" hangingPunct="0">
              <a:spcBef>
                <a:spcPct val="0"/>
              </a:spcBef>
              <a:buFontTx/>
              <a:buNone/>
              <a:defRPr/>
            </a:pPr>
            <a:r>
              <a:rPr lang="en-US" sz="1200" dirty="0">
                <a:solidFill>
                  <a:prstClr val="white"/>
                </a:solidFill>
              </a:rPr>
              <a:t>WBS 1.2 Advanced Analytics and Automation (19 </a:t>
            </a:r>
            <a:r>
              <a:rPr lang="en-US" sz="1200" dirty="0" err="1">
                <a:solidFill>
                  <a:prstClr val="white"/>
                </a:solidFill>
              </a:rPr>
              <a:t>mo</a:t>
            </a:r>
            <a:r>
              <a:rPr lang="en-US" sz="1200">
                <a:solidFill>
                  <a:prstClr val="white"/>
                </a:solidFill>
              </a:rPr>
              <a:t>)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119" name="Straight Arrow Connector 118"/>
          <p:cNvCxnSpPr/>
          <p:nvPr/>
        </p:nvCxnSpPr>
        <p:spPr>
          <a:xfrm flipH="1" flipV="1">
            <a:off x="6569869" y="4545806"/>
            <a:ext cx="245269" cy="153591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flipH="1">
            <a:off x="6569869" y="5185172"/>
            <a:ext cx="245269" cy="246459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20" name="Picture 1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" t="34888" r="1588"/>
          <a:stretch>
            <a:fillRect/>
          </a:stretch>
        </p:blipFill>
        <p:spPr bwMode="auto">
          <a:xfrm>
            <a:off x="213123" y="4324350"/>
            <a:ext cx="3555206" cy="1351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3" name="Straight Arrow Connector 122"/>
          <p:cNvCxnSpPr/>
          <p:nvPr/>
        </p:nvCxnSpPr>
        <p:spPr>
          <a:xfrm flipH="1" flipV="1">
            <a:off x="3755232" y="4351735"/>
            <a:ext cx="169069" cy="194072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H="1">
            <a:off x="3781425" y="5459017"/>
            <a:ext cx="148829" cy="183356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43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70323" y="2334816"/>
            <a:ext cx="5006578" cy="3623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s-ES" sz="1350" b="0" dirty="0" err="1">
                <a:solidFill>
                  <a:prstClr val="white"/>
                </a:solidFill>
              </a:rPr>
              <a:t>Client</a:t>
            </a:r>
            <a:r>
              <a:rPr lang="es-ES" sz="1350" b="0" dirty="0">
                <a:solidFill>
                  <a:prstClr val="white"/>
                </a:solidFill>
              </a:rPr>
              <a:t> </a:t>
            </a:r>
            <a:r>
              <a:rPr lang="es-ES" sz="1350" b="0" dirty="0" err="1">
                <a:solidFill>
                  <a:prstClr val="white"/>
                </a:solidFill>
              </a:rPr>
              <a:t>Insight</a:t>
            </a:r>
            <a:r>
              <a:rPr lang="es-ES" sz="1350" b="0" dirty="0">
                <a:solidFill>
                  <a:prstClr val="white"/>
                </a:solidFill>
              </a:rPr>
              <a:t> </a:t>
            </a:r>
            <a:r>
              <a:rPr lang="es-ES" sz="1350" b="0" dirty="0" err="1">
                <a:solidFill>
                  <a:prstClr val="white"/>
                </a:solidFill>
              </a:rPr>
              <a:t>Dasboards</a:t>
            </a:r>
            <a:endParaRPr lang="en-US" sz="1350" b="0" dirty="0">
              <a:solidFill>
                <a:prstClr val="white"/>
              </a:solidFill>
            </a:endParaRPr>
          </a:p>
        </p:txBody>
      </p:sp>
      <p:sp>
        <p:nvSpPr>
          <p:cNvPr id="1229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dirty="0" err="1" smtClean="0"/>
              <a:t>Automation</a:t>
            </a:r>
            <a:r>
              <a:rPr lang="es-ES" dirty="0" smtClean="0"/>
              <a:t> </a:t>
            </a:r>
            <a:r>
              <a:rPr lang="es-ES" dirty="0" err="1" smtClean="0"/>
              <a:t>tools</a:t>
            </a:r>
            <a:r>
              <a:rPr lang="es-ES" dirty="0" smtClean="0"/>
              <a:t> in </a:t>
            </a:r>
            <a:r>
              <a:rPr lang="es-ES" dirty="0" err="1" smtClean="0"/>
              <a:t>scope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860823" y="4563666"/>
            <a:ext cx="4587478" cy="1245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s-ES" sz="1350" b="0" dirty="0">
                <a:solidFill>
                  <a:prstClr val="white"/>
                </a:solidFill>
              </a:rPr>
              <a:t>Management</a:t>
            </a:r>
            <a:endParaRPr lang="en-US" sz="1350" b="0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60823" y="3131344"/>
            <a:ext cx="4587478" cy="277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s-ES" sz="1350" b="0" dirty="0" err="1">
                <a:solidFill>
                  <a:prstClr val="white"/>
                </a:solidFill>
              </a:rPr>
              <a:t>Design</a:t>
            </a:r>
            <a:endParaRPr lang="en-US" sz="1350" b="0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60823" y="3557588"/>
            <a:ext cx="4587478" cy="895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s-ES" sz="1350" b="0" dirty="0" err="1">
                <a:solidFill>
                  <a:prstClr val="white"/>
                </a:solidFill>
              </a:rPr>
              <a:t>Optimization</a:t>
            </a:r>
            <a:endParaRPr lang="en-US" sz="1350" b="0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45444" y="4868467"/>
            <a:ext cx="640556" cy="8298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s-ES" sz="1350" b="0" dirty="0">
                <a:solidFill>
                  <a:srgbClr val="FF0000"/>
                </a:solidFill>
              </a:rPr>
              <a:t>SLA</a:t>
            </a:r>
            <a:br>
              <a:rPr lang="es-ES" sz="1350" b="0" dirty="0">
                <a:solidFill>
                  <a:srgbClr val="FF0000"/>
                </a:solidFill>
              </a:rPr>
            </a:br>
            <a:r>
              <a:rPr lang="es-ES" sz="1050" b="0" dirty="0">
                <a:solidFill>
                  <a:srgbClr val="FF0000"/>
                </a:solidFill>
              </a:rPr>
              <a:t>ASB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s-ES" sz="1050" b="0" dirty="0">
                <a:solidFill>
                  <a:srgbClr val="FF0000"/>
                </a:solidFill>
              </a:rPr>
              <a:t>CC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s-ES" sz="1050" b="0" dirty="0">
                <a:solidFill>
                  <a:srgbClr val="FF0000"/>
                </a:solidFill>
              </a:rPr>
              <a:t>SSD</a:t>
            </a:r>
            <a:endParaRPr lang="en-US" sz="1050" b="0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07444" y="5107782"/>
            <a:ext cx="640556" cy="351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s-ES" sz="1350" b="0" dirty="0">
                <a:solidFill>
                  <a:srgbClr val="FF0000"/>
                </a:solidFill>
              </a:rPr>
              <a:t>RBA</a:t>
            </a:r>
            <a:endParaRPr lang="en-US" sz="1050" b="0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150394" y="5107782"/>
            <a:ext cx="640556" cy="351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s-ES" sz="1350" b="0" dirty="0">
                <a:solidFill>
                  <a:srgbClr val="FF0000"/>
                </a:solidFill>
              </a:rPr>
              <a:t>RPA</a:t>
            </a:r>
            <a:endParaRPr lang="en-US" sz="1050" b="0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893344" y="5100638"/>
            <a:ext cx="640556" cy="3500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s-ES" sz="1350" b="0" dirty="0">
                <a:solidFill>
                  <a:srgbClr val="FF0000"/>
                </a:solidFill>
              </a:rPr>
              <a:t>DA</a:t>
            </a:r>
            <a:endParaRPr lang="en-US" sz="1050" b="0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831306" y="3913585"/>
            <a:ext cx="639366" cy="3500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s-ES" sz="1350" b="0" dirty="0">
                <a:solidFill>
                  <a:srgbClr val="FF0000"/>
                </a:solidFill>
              </a:rPr>
              <a:t>PASIR</a:t>
            </a:r>
            <a:endParaRPr lang="en-US" sz="1050" b="0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831306" y="2652713"/>
            <a:ext cx="639366" cy="3500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s-ES" sz="1350" b="0" dirty="0">
                <a:solidFill>
                  <a:srgbClr val="FF0000"/>
                </a:solidFill>
              </a:rPr>
              <a:t>CDI</a:t>
            </a:r>
            <a:endParaRPr lang="en-US" sz="1050" b="0" dirty="0">
              <a:solidFill>
                <a:srgbClr val="FF0000"/>
              </a:solidFill>
            </a:endParaRPr>
          </a:p>
        </p:txBody>
      </p:sp>
      <p:sp>
        <p:nvSpPr>
          <p:cNvPr id="12301" name="TextBox 18"/>
          <p:cNvSpPr txBox="1">
            <a:spLocks noChangeArrowheads="1"/>
          </p:cNvSpPr>
          <p:nvPr/>
        </p:nvSpPr>
        <p:spPr bwMode="auto">
          <a:xfrm>
            <a:off x="5965031" y="2839641"/>
            <a:ext cx="2906316" cy="216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1350" b="0">
                <a:solidFill>
                  <a:prstClr val="black"/>
                </a:solidFill>
              </a:rPr>
              <a:t>CDI – Cognitive Delivery Insights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1350" b="0">
                <a:solidFill>
                  <a:prstClr val="black"/>
                </a:solidFill>
              </a:rPr>
              <a:t>PASIR – Predictive Analytics for Server Incident Reduction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1350" b="0">
                <a:solidFill>
                  <a:prstClr val="black"/>
                </a:solidFill>
              </a:rPr>
              <a:t>SLA – Server Lifecycle Automation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1350" b="0">
                <a:solidFill>
                  <a:prstClr val="black"/>
                </a:solidFill>
              </a:rPr>
              <a:t>ASB – Automated Server Build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1350" b="0">
                <a:solidFill>
                  <a:prstClr val="black"/>
                </a:solidFill>
              </a:rPr>
              <a:t>CC – Continuous Compliance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1350" b="0">
                <a:solidFill>
                  <a:prstClr val="black"/>
                </a:solidFill>
              </a:rPr>
              <a:t>SSD – Self-Service Delivery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1350" b="0">
                <a:solidFill>
                  <a:prstClr val="black"/>
                </a:solidFill>
              </a:rPr>
              <a:t>RBA – Run Book Automation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1350" b="0">
                <a:solidFill>
                  <a:prstClr val="black"/>
                </a:solidFill>
              </a:rPr>
              <a:t>RPA – Robotic Process Automation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1350" b="0">
                <a:solidFill>
                  <a:prstClr val="black"/>
                </a:solidFill>
              </a:rPr>
              <a:t>DA – Dynamic Automation</a:t>
            </a:r>
          </a:p>
        </p:txBody>
      </p:sp>
      <p:pic>
        <p:nvPicPr>
          <p:cNvPr id="12302" name="Picture 5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554" y="971551"/>
            <a:ext cx="4913709" cy="1289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993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 txBox="1">
            <a:spLocks/>
          </p:cNvSpPr>
          <p:nvPr/>
        </p:nvSpPr>
        <p:spPr bwMode="auto">
          <a:xfrm>
            <a:off x="639366" y="404664"/>
            <a:ext cx="7885509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ES" sz="2400" b="0" dirty="0" err="1">
                <a:solidFill>
                  <a:srgbClr val="0070C0"/>
                </a:solidFill>
              </a:rPr>
              <a:t>Technical</a:t>
            </a:r>
            <a:r>
              <a:rPr lang="es-ES" sz="2400" b="0" dirty="0">
                <a:solidFill>
                  <a:srgbClr val="0070C0"/>
                </a:solidFill>
              </a:rPr>
              <a:t> </a:t>
            </a:r>
            <a:r>
              <a:rPr lang="es-ES" sz="2400" b="0" dirty="0" err="1">
                <a:solidFill>
                  <a:srgbClr val="0070C0"/>
                </a:solidFill>
              </a:rPr>
              <a:t>Governance</a:t>
            </a:r>
            <a:endParaRPr lang="en-AU" sz="2400" b="0" dirty="0">
              <a:solidFill>
                <a:srgbClr val="0070C0"/>
              </a:solidFill>
            </a:endParaRPr>
          </a:p>
        </p:txBody>
      </p:sp>
      <p:pic>
        <p:nvPicPr>
          <p:cNvPr id="1331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9" y="1514475"/>
            <a:ext cx="8599885" cy="4416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579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366" y="1853327"/>
            <a:ext cx="3671634" cy="38545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Agenda – IBM Services Platform with </a:t>
            </a:r>
            <a:r>
              <a:rPr lang="en-AU" dirty="0" smtClean="0"/>
              <a:t>Watson – Client Approach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SG" b="1" dirty="0">
                <a:solidFill>
                  <a:schemeClr val="tx2"/>
                </a:solidFill>
              </a:rPr>
              <a:t>Why would you choose IBM ahead of our competitors?</a:t>
            </a:r>
          </a:p>
          <a:p>
            <a:endParaRPr lang="en-AU" dirty="0"/>
          </a:p>
          <a:p>
            <a:r>
              <a:rPr lang="en-AU" dirty="0"/>
              <a:t>Value </a:t>
            </a:r>
            <a:r>
              <a:rPr lang="en-AU" dirty="0" smtClean="0"/>
              <a:t>Proposition</a:t>
            </a:r>
          </a:p>
          <a:p>
            <a:pPr lvl="1"/>
            <a:r>
              <a:rPr lang="en-AU" dirty="0" smtClean="0"/>
              <a:t>It comes with it approach</a:t>
            </a:r>
          </a:p>
          <a:p>
            <a:pPr lvl="1"/>
            <a:r>
              <a:rPr lang="en-AU" dirty="0" smtClean="0"/>
              <a:t>Journey map approach</a:t>
            </a:r>
          </a:p>
          <a:p>
            <a:r>
              <a:rPr lang="en-AU" dirty="0" smtClean="0"/>
              <a:t>Strategic </a:t>
            </a:r>
            <a:r>
              <a:rPr lang="en-AU" dirty="0"/>
              <a:t>Differentiation</a:t>
            </a:r>
          </a:p>
          <a:p>
            <a:r>
              <a:rPr lang="en-AU" dirty="0"/>
              <a:t>Competitive </a:t>
            </a:r>
            <a:r>
              <a:rPr lang="en-AU" dirty="0" smtClean="0"/>
              <a:t>Analysis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SG"/>
              <a:t>IBM Services Platform with Watson   |   IBM Confidential 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426F34-4EC7-4C3E-BCC5-CCD747DD43EB}" type="slidenum">
              <a:rPr lang="en-AU" smtClean="0"/>
              <a:pPr/>
              <a:t>2</a:t>
            </a:fld>
            <a:endParaRPr lang="en-AU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fld id="{E41CBA57-0780-4DE1-9E22-D50BF131AC3F}" type="datetime4">
              <a:rPr lang="en-AU" smtClean="0"/>
              <a:pPr>
                <a:spcBef>
                  <a:spcPct val="0"/>
                </a:spcBef>
                <a:buFontTx/>
                <a:buNone/>
              </a:pPr>
              <a:t>10 November 2017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16406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861595" y="4306457"/>
            <a:ext cx="7349222" cy="752994"/>
          </a:xfrm>
          <a:prstGeom prst="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t" anchorCtr="0"/>
          <a:lstStyle/>
          <a:p>
            <a:pPr algn="l"/>
            <a:r>
              <a:rPr lang="en-US" sz="1050" dirty="0">
                <a:solidFill>
                  <a:schemeClr val="tx1"/>
                </a:solidFill>
                <a:latin typeface="HelvNeue Light for IBM" charset="0"/>
                <a:ea typeface="HelvNeue Light for IBM" charset="0"/>
                <a:cs typeface="HelvNeue Light for IBM" charset="0"/>
              </a:rPr>
              <a:t>Fulfillment &amp;</a:t>
            </a:r>
          </a:p>
          <a:p>
            <a:pPr algn="l"/>
            <a:r>
              <a:rPr lang="en-US" sz="1050" dirty="0">
                <a:solidFill>
                  <a:schemeClr val="tx1"/>
                </a:solidFill>
                <a:latin typeface="HelvNeue Light for IBM" charset="0"/>
                <a:ea typeface="HelvNeue Light for IBM" charset="0"/>
                <a:cs typeface="HelvNeue Light for IBM" charset="0"/>
              </a:rPr>
              <a:t>Management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179557" y="4306457"/>
            <a:ext cx="6134399" cy="410459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54000" rIns="0" bIns="0" rtlCol="0" anchor="t"/>
          <a:lstStyle/>
          <a:p>
            <a:endParaRPr lang="en-US" sz="900" dirty="0">
              <a:solidFill>
                <a:schemeClr val="tx1"/>
              </a:solidFill>
              <a:latin typeface="HelvNeue Light for IBM" charset="0"/>
              <a:ea typeface="HelvNeue Light for IBM" charset="0"/>
              <a:cs typeface="HelvNeue Light for IBM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279578" y="4398282"/>
            <a:ext cx="1020044" cy="226810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57150">
            <a:solidFill>
              <a:schemeClr val="tx2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r>
              <a:rPr lang="en-US" sz="900" dirty="0">
                <a:ln/>
                <a:solidFill>
                  <a:schemeClr val="tx1"/>
                </a:solidFill>
                <a:latin typeface="HelvNeue Light for IBM" charset="0"/>
                <a:ea typeface="HelvNeue Light for IBM" charset="0"/>
                <a:cs typeface="HelvNeue Light for IBM" charset="0"/>
              </a:rPr>
              <a:t>Analytics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508156" y="4398282"/>
            <a:ext cx="1020044" cy="226810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57150">
            <a:solidFill>
              <a:schemeClr val="tx2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r>
              <a:rPr lang="en-US" sz="900" dirty="0">
                <a:ln/>
                <a:solidFill>
                  <a:schemeClr val="tx1"/>
                </a:solidFill>
                <a:latin typeface="HelvNeue Light for IBM" charset="0"/>
                <a:ea typeface="HelvNeue Light for IBM" charset="0"/>
                <a:cs typeface="HelvNeue Light for IBM" charset="0"/>
              </a:rPr>
              <a:t>Cognitive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736734" y="4398282"/>
            <a:ext cx="1020044" cy="226810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57150">
            <a:solidFill>
              <a:schemeClr val="tx2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r>
              <a:rPr lang="en-US" sz="900" dirty="0">
                <a:ln/>
                <a:solidFill>
                  <a:schemeClr val="tx1"/>
                </a:solidFill>
                <a:latin typeface="HelvNeue Light for IBM" charset="0"/>
                <a:ea typeface="HelvNeue Light for IBM" charset="0"/>
                <a:cs typeface="HelvNeue Light for IBM" charset="0"/>
              </a:rPr>
              <a:t>Automation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965313" y="4398282"/>
            <a:ext cx="1020044" cy="2268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2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r>
              <a:rPr lang="en-AU" sz="900" dirty="0">
                <a:ln/>
                <a:solidFill>
                  <a:schemeClr val="tx1"/>
                </a:solidFill>
                <a:latin typeface="HelvNeue Light for IBM" charset="0"/>
                <a:ea typeface="HelvNeue Light for IBM" charset="0"/>
                <a:cs typeface="HelvNeue Light for IBM" charset="0"/>
              </a:rPr>
              <a:t>Governance</a:t>
            </a:r>
            <a:endParaRPr lang="en-US" sz="900" dirty="0">
              <a:ln/>
              <a:solidFill>
                <a:schemeClr val="tx1"/>
              </a:solidFill>
              <a:latin typeface="HelvNeue Light for IBM" charset="0"/>
              <a:ea typeface="HelvNeue Light for IBM" charset="0"/>
              <a:cs typeface="HelvNeue Light for IBM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193891" y="4398282"/>
            <a:ext cx="1020044" cy="2268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2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r>
              <a:rPr lang="en-US" sz="900" dirty="0">
                <a:ln/>
                <a:solidFill>
                  <a:schemeClr val="tx1"/>
                </a:solidFill>
                <a:latin typeface="HelvNeue Light for IBM" charset="0"/>
                <a:ea typeface="HelvNeue Light for IBM" charset="0"/>
                <a:cs typeface="HelvNeue Light for IBM" charset="0"/>
              </a:rPr>
              <a:t>Metering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179557" y="4717046"/>
            <a:ext cx="6134399" cy="410459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54000" rIns="0" bIns="0" rtlCol="0" anchor="t"/>
          <a:lstStyle/>
          <a:p>
            <a:endParaRPr lang="en-US" sz="900" dirty="0">
              <a:solidFill>
                <a:schemeClr val="tx1"/>
              </a:solidFill>
              <a:latin typeface="HelvNeue Light for IBM" charset="0"/>
              <a:ea typeface="HelvNeue Light for IBM" charset="0"/>
              <a:cs typeface="HelvNeue Light for IBM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279577" y="4808871"/>
            <a:ext cx="1835917" cy="226810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r>
              <a:rPr lang="en-US" sz="900" dirty="0">
                <a:ln/>
                <a:solidFill>
                  <a:schemeClr val="tx1"/>
                </a:solidFill>
                <a:latin typeface="HelvNeue Light for IBM" charset="0"/>
                <a:ea typeface="HelvNeue Light for IBM" charset="0"/>
                <a:cs typeface="HelvNeue Light for IBM" charset="0"/>
              </a:rPr>
              <a:t>Service Management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280730" y="4808871"/>
            <a:ext cx="1803085" cy="226810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r>
              <a:rPr lang="en-US" sz="900" dirty="0">
                <a:ln/>
                <a:solidFill>
                  <a:schemeClr val="tx1"/>
                </a:solidFill>
                <a:latin typeface="HelvNeue Light for IBM" charset="0"/>
                <a:ea typeface="HelvNeue Light for IBM" charset="0"/>
                <a:cs typeface="HelvNeue Light for IBM" charset="0"/>
              </a:rPr>
              <a:t>Tools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249049" y="4808871"/>
            <a:ext cx="1964886" cy="226810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r>
              <a:rPr lang="en-US" sz="900" dirty="0">
                <a:ln/>
                <a:solidFill>
                  <a:schemeClr val="tx1"/>
                </a:solidFill>
                <a:latin typeface="HelvNeue Light for IBM" charset="0"/>
                <a:ea typeface="HelvNeue Light for IBM" charset="0"/>
                <a:cs typeface="HelvNeue Light for IBM" charset="0"/>
              </a:rPr>
              <a:t>Security &amp; Compliance</a:t>
            </a:r>
          </a:p>
        </p:txBody>
      </p:sp>
      <p:sp>
        <p:nvSpPr>
          <p:cNvPr id="5" name="Rectangle 4"/>
          <p:cNvSpPr/>
          <p:nvPr/>
        </p:nvSpPr>
        <p:spPr>
          <a:xfrm>
            <a:off x="867496" y="1653274"/>
            <a:ext cx="7443341" cy="662345"/>
          </a:xfrm>
          <a:prstGeom prst="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t" anchorCtr="0"/>
          <a:lstStyle/>
          <a:p>
            <a:pPr algn="l"/>
            <a:r>
              <a:rPr lang="en-US" sz="1050" dirty="0">
                <a:solidFill>
                  <a:schemeClr val="tx1"/>
                </a:solidFill>
                <a:latin typeface="HelvNeue Light for IBM" charset="0"/>
                <a:ea typeface="HelvNeue Light for IBM" charset="0"/>
                <a:cs typeface="HelvNeue Light for IBM" charset="0"/>
              </a:rPr>
              <a:t>Digital</a:t>
            </a:r>
          </a:p>
          <a:p>
            <a:pPr algn="l"/>
            <a:r>
              <a:rPr lang="en-US" sz="1050" dirty="0">
                <a:solidFill>
                  <a:schemeClr val="tx1"/>
                </a:solidFill>
                <a:latin typeface="HelvNeue Light for IBM" charset="0"/>
                <a:ea typeface="HelvNeue Light for IBM" charset="0"/>
                <a:cs typeface="HelvNeue Light for IBM" charset="0"/>
              </a:rPr>
              <a:t>Transformation </a:t>
            </a:r>
          </a:p>
        </p:txBody>
      </p:sp>
      <p:sp>
        <p:nvSpPr>
          <p:cNvPr id="63" name="Rectangle 62"/>
          <p:cNvSpPr/>
          <p:nvPr/>
        </p:nvSpPr>
        <p:spPr>
          <a:xfrm>
            <a:off x="2179557" y="1654534"/>
            <a:ext cx="6134399" cy="782120"/>
          </a:xfrm>
          <a:prstGeom prst="rect">
            <a:avLst/>
          </a:prstGeom>
          <a:solidFill>
            <a:srgbClr val="FFFFFF"/>
          </a:solidFill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54000" rIns="0" bIns="0" rtlCol="0" anchor="t"/>
          <a:lstStyle/>
          <a:p>
            <a:endParaRPr lang="en-US" sz="900" dirty="0">
              <a:solidFill>
                <a:schemeClr val="tx1"/>
              </a:solidFill>
              <a:latin typeface="HelvNeue Light for IBM" charset="0"/>
              <a:ea typeface="HelvNeue Light for IBM" charset="0"/>
              <a:cs typeface="HelvNeue Light for IBM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32223" y="1775569"/>
            <a:ext cx="1343699" cy="2264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accent2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ln/>
                <a:solidFill>
                  <a:schemeClr val="tx1"/>
                </a:solidFill>
                <a:latin typeface="HelvNeue Light for IBM" charset="0"/>
                <a:ea typeface="HelvNeue Light for IBM" charset="0"/>
                <a:cs typeface="HelvNeue Light for IBM" charset="0"/>
              </a:rPr>
              <a:t>Cloud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827346" y="1775569"/>
            <a:ext cx="1343699" cy="2264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accent2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ln/>
                <a:solidFill>
                  <a:schemeClr val="tx1"/>
                </a:solidFill>
                <a:latin typeface="HelvNeue Light for IBM" charset="0"/>
                <a:ea typeface="HelvNeue Light for IBM" charset="0"/>
                <a:cs typeface="HelvNeue Light for IBM" charset="0"/>
              </a:rPr>
              <a:t>Analytics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322469" y="1775569"/>
            <a:ext cx="1343699" cy="2264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accent2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ln/>
                <a:solidFill>
                  <a:schemeClr val="tx1"/>
                </a:solidFill>
                <a:latin typeface="HelvNeue Light for IBM" charset="0"/>
                <a:ea typeface="HelvNeue Light for IBM" charset="0"/>
                <a:cs typeface="HelvNeue Light for IBM" charset="0"/>
              </a:rPr>
              <a:t>Mobility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817592" y="1775569"/>
            <a:ext cx="1343699" cy="2264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accent2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>
                <a:ln/>
                <a:solidFill>
                  <a:schemeClr val="tx1"/>
                </a:solidFill>
                <a:latin typeface="HelvNeue Light for IBM" charset="0"/>
                <a:ea typeface="HelvNeue Light for IBM" charset="0"/>
                <a:cs typeface="HelvNeue Light for IBM" charset="0"/>
              </a:rPr>
              <a:t>Social</a:t>
            </a:r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2332222" y="2089146"/>
            <a:ext cx="2879138" cy="2264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900" i="1" dirty="0">
                <a:latin typeface="HelvNeue Light for IBM" charset="0"/>
                <a:ea typeface="HelvNeue Light for IBM" charset="0"/>
                <a:cs typeface="HelvNeue Light for IBM" charset="0"/>
              </a:rPr>
              <a:t>Reshaping</a:t>
            </a:r>
            <a:r>
              <a:rPr lang="en-US" sz="900" dirty="0">
                <a:latin typeface="HelvNeue Light for IBM" charset="0"/>
                <a:ea typeface="HelvNeue Light for IBM" charset="0"/>
                <a:cs typeface="HelvNeue Light for IBM" charset="0"/>
              </a:rPr>
              <a:t> Customer Value Proposition</a:t>
            </a: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5282153" y="2089146"/>
            <a:ext cx="2879138" cy="2264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r>
              <a:rPr lang="en-US" sz="900" i="1" dirty="0">
                <a:latin typeface="HelvNeue Light for IBM" charset="0"/>
                <a:ea typeface="HelvNeue Light for IBM" charset="0"/>
                <a:cs typeface="HelvNeue Light for IBM" charset="0"/>
              </a:rPr>
              <a:t>Transforming Operating Models</a:t>
            </a:r>
          </a:p>
        </p:txBody>
      </p:sp>
      <p:sp>
        <p:nvSpPr>
          <p:cNvPr id="7" name="Rectangle 6"/>
          <p:cNvSpPr/>
          <p:nvPr/>
        </p:nvSpPr>
        <p:spPr>
          <a:xfrm>
            <a:off x="859741" y="2593863"/>
            <a:ext cx="7319636" cy="1506022"/>
          </a:xfrm>
          <a:prstGeom prst="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t" anchorCtr="0"/>
          <a:lstStyle/>
          <a:p>
            <a:pPr algn="l"/>
            <a:r>
              <a:rPr lang="en-US" sz="1050" dirty="0">
                <a:solidFill>
                  <a:schemeClr val="tx1"/>
                </a:solidFill>
                <a:latin typeface="HelvNeue Light for IBM" charset="0"/>
                <a:ea typeface="HelvNeue Light for IBM" charset="0"/>
                <a:cs typeface="HelvNeue Light for IBM" charset="0"/>
              </a:rPr>
              <a:t>IT Services</a:t>
            </a:r>
          </a:p>
          <a:p>
            <a:pPr algn="l"/>
            <a:r>
              <a:rPr lang="en-US" sz="1050" dirty="0">
                <a:solidFill>
                  <a:schemeClr val="tx1"/>
                </a:solidFill>
                <a:latin typeface="HelvNeue Light for IBM" charset="0"/>
                <a:ea typeface="HelvNeue Light for IBM" charset="0"/>
                <a:cs typeface="HelvNeue Light for IBM" charset="0"/>
              </a:rPr>
              <a:t>and Applications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99805" y="3107963"/>
            <a:ext cx="1414151" cy="1064144"/>
          </a:xfrm>
          <a:prstGeom prst="rect">
            <a:avLst/>
          </a:prstGeom>
          <a:solidFill>
            <a:srgbClr val="FFFFFF"/>
          </a:solidFill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54000" rIns="0" bIns="0" rtlCol="0" anchor="t"/>
          <a:lstStyle/>
          <a:p>
            <a:r>
              <a:rPr lang="en-US" sz="900" dirty="0">
                <a:solidFill>
                  <a:schemeClr val="tx1"/>
                </a:solidFill>
                <a:latin typeface="HelvNeue Light for IBM" charset="0"/>
                <a:ea typeface="HelvNeue Light for IBM" charset="0"/>
                <a:cs typeface="HelvNeue Light for IBM" charset="0"/>
              </a:rPr>
              <a:t>Application Services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007785" y="3630083"/>
            <a:ext cx="1174710" cy="226810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r>
              <a:rPr lang="en-US" sz="900" dirty="0">
                <a:ln/>
                <a:solidFill>
                  <a:schemeClr val="tx1"/>
                </a:solidFill>
                <a:latin typeface="HelvNeue Light for IBM" charset="0"/>
                <a:ea typeface="HelvNeue Light for IBM" charset="0"/>
                <a:cs typeface="HelvNeue Light for IBM" charset="0"/>
              </a:rPr>
              <a:t>3rd Party App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07785" y="3328555"/>
            <a:ext cx="1174710" cy="226810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r>
              <a:rPr lang="en-US" sz="900" dirty="0">
                <a:ln/>
                <a:solidFill>
                  <a:schemeClr val="tx1"/>
                </a:solidFill>
                <a:latin typeface="HelvNeue Light for IBM" charset="0"/>
                <a:ea typeface="HelvNeue Light for IBM" charset="0"/>
                <a:cs typeface="HelvNeue Light for IBM" charset="0"/>
              </a:rPr>
              <a:t>Client App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485324" y="3107963"/>
            <a:ext cx="1414151" cy="1064144"/>
          </a:xfrm>
          <a:prstGeom prst="rect">
            <a:avLst/>
          </a:prstGeom>
          <a:solidFill>
            <a:srgbClr val="FFFFFF"/>
          </a:solidFill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54000" rIns="0" bIns="0" rtlCol="0" anchor="t"/>
          <a:lstStyle/>
          <a:p>
            <a:r>
              <a:rPr lang="en-US" sz="900" dirty="0">
                <a:solidFill>
                  <a:schemeClr val="tx1"/>
                </a:solidFill>
                <a:latin typeface="HelvNeue Light for IBM" charset="0"/>
                <a:ea typeface="HelvNeue Light for IBM" charset="0"/>
                <a:cs typeface="HelvNeue Light for IBM" charset="0"/>
              </a:rPr>
              <a:t>IT Services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612788" y="3630083"/>
            <a:ext cx="1174710" cy="226810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r>
              <a:rPr lang="en-US" sz="900" dirty="0">
                <a:ln/>
                <a:solidFill>
                  <a:schemeClr val="tx1"/>
                </a:solidFill>
                <a:latin typeface="HelvNeue Light for IBM" charset="0"/>
                <a:ea typeface="HelvNeue Light for IBM" charset="0"/>
                <a:cs typeface="HelvNeue Light for IBM" charset="0"/>
              </a:rPr>
              <a:t>3rd Party Services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605044" y="3328555"/>
            <a:ext cx="1174710" cy="226810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r>
              <a:rPr lang="en-US" sz="900" dirty="0">
                <a:ln/>
                <a:solidFill>
                  <a:schemeClr val="tx1"/>
                </a:solidFill>
                <a:latin typeface="HelvNeue Light for IBM" charset="0"/>
                <a:ea typeface="HelvNeue Light for IBM" charset="0"/>
                <a:cs typeface="HelvNeue Light for IBM" charset="0"/>
              </a:rPr>
              <a:t>Client Services</a:t>
            </a:r>
          </a:p>
        </p:txBody>
      </p:sp>
      <p:sp>
        <p:nvSpPr>
          <p:cNvPr id="8" name="Rectangle 7"/>
          <p:cNvSpPr/>
          <p:nvPr/>
        </p:nvSpPr>
        <p:spPr>
          <a:xfrm>
            <a:off x="2179557" y="2571003"/>
            <a:ext cx="6134399" cy="535700"/>
          </a:xfrm>
          <a:prstGeom prst="rect">
            <a:avLst/>
          </a:prstGeom>
          <a:solidFill>
            <a:srgbClr val="FFFFFF"/>
          </a:solidFill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54000" rIns="0" bIns="0"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HelvNeue Light for IBM" charset="0"/>
                <a:ea typeface="HelvNeue Light for IBM" charset="0"/>
                <a:cs typeface="HelvNeue Light for IBM" charset="0"/>
              </a:rPr>
              <a:t>ITaaS Foundation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332224" y="2790081"/>
            <a:ext cx="1762066" cy="226810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r>
              <a:rPr lang="en-US" sz="900" dirty="0">
                <a:ln/>
                <a:solidFill>
                  <a:schemeClr val="tx1"/>
                </a:solidFill>
                <a:latin typeface="HelvNeue Light for IBM" charset="0"/>
                <a:ea typeface="HelvNeue Light for IBM" charset="0"/>
                <a:cs typeface="HelvNeue Light for IBM" charset="0"/>
              </a:rPr>
              <a:t>Service Catalog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399225" y="2790081"/>
            <a:ext cx="1762066" cy="226810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r>
              <a:rPr lang="en-US" sz="900" dirty="0">
                <a:ln/>
                <a:solidFill>
                  <a:schemeClr val="tx1"/>
                </a:solidFill>
                <a:latin typeface="HelvNeue Light for IBM" charset="0"/>
                <a:ea typeface="HelvNeue Light for IBM" charset="0"/>
                <a:cs typeface="HelvNeue Light for IBM" charset="0"/>
              </a:rPr>
              <a:t>Patterns &amp; Orchestration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365724" y="2790081"/>
            <a:ext cx="1762066" cy="226810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r>
              <a:rPr lang="en-US" sz="900" dirty="0">
                <a:ln/>
                <a:solidFill>
                  <a:schemeClr val="tx1"/>
                </a:solidFill>
                <a:latin typeface="HelvNeue Light for IBM" charset="0"/>
                <a:ea typeface="HelvNeue Light for IBM" charset="0"/>
                <a:cs typeface="HelvNeue Light for IBM" charset="0"/>
              </a:rPr>
              <a:t>Brokerage</a:t>
            </a:r>
          </a:p>
        </p:txBody>
      </p:sp>
      <p:sp>
        <p:nvSpPr>
          <p:cNvPr id="9" name="Rectangle 8"/>
          <p:cNvSpPr/>
          <p:nvPr/>
        </p:nvSpPr>
        <p:spPr>
          <a:xfrm>
            <a:off x="2179557" y="3107963"/>
            <a:ext cx="3301771" cy="1064144"/>
          </a:xfrm>
          <a:prstGeom prst="rect">
            <a:avLst/>
          </a:prstGeom>
          <a:solidFill>
            <a:srgbClr val="FFFFFF"/>
          </a:solidFill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54000" rIns="0" bIns="0" rtlCol="0" anchor="t"/>
          <a:lstStyle/>
          <a:p>
            <a:r>
              <a:rPr lang="en-US" sz="900" dirty="0">
                <a:solidFill>
                  <a:schemeClr val="tx1"/>
                </a:solidFill>
                <a:latin typeface="HelvNeue Light for IBM" charset="0"/>
                <a:ea typeface="HelvNeue Light for IBM" charset="0"/>
                <a:cs typeface="HelvNeue Light for IBM" charset="0"/>
              </a:rPr>
              <a:t>Infrastructure Services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364222" y="3594616"/>
            <a:ext cx="932439" cy="226810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r>
              <a:rPr lang="en-AU" sz="900" dirty="0">
                <a:ln/>
                <a:solidFill>
                  <a:schemeClr val="tx1"/>
                </a:solidFill>
                <a:latin typeface="HelvNeue Light for IBM" charset="0"/>
                <a:ea typeface="HelvNeue Light for IBM" charset="0"/>
                <a:cs typeface="HelvNeue Light for IBM" charset="0"/>
              </a:rPr>
              <a:t>EUS</a:t>
            </a:r>
            <a:endParaRPr lang="en-US" sz="900" dirty="0">
              <a:ln/>
              <a:solidFill>
                <a:schemeClr val="tx1"/>
              </a:solidFill>
              <a:latin typeface="HelvNeue Light for IBM" charset="0"/>
              <a:ea typeface="HelvNeue Light for IBM" charset="0"/>
              <a:cs typeface="HelvNeue Light for IBM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364222" y="3316155"/>
            <a:ext cx="932439" cy="226810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r>
              <a:rPr lang="en-US" sz="900" dirty="0">
                <a:ln/>
                <a:solidFill>
                  <a:schemeClr val="tx1"/>
                </a:solidFill>
                <a:latin typeface="HelvNeue Light for IBM" charset="0"/>
                <a:ea typeface="HelvNeue Light for IBM" charset="0"/>
                <a:cs typeface="HelvNeue Light for IBM" charset="0"/>
              </a:rPr>
              <a:t>Network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375016" y="3316155"/>
            <a:ext cx="932439" cy="226810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r>
              <a:rPr lang="en-US" sz="900" dirty="0">
                <a:ln/>
                <a:solidFill>
                  <a:schemeClr val="tx1"/>
                </a:solidFill>
                <a:latin typeface="HelvNeue Light for IBM" charset="0"/>
                <a:ea typeface="HelvNeue Light for IBM" charset="0"/>
                <a:cs typeface="HelvNeue Light for IBM" charset="0"/>
              </a:rPr>
              <a:t>Resiliency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375016" y="3594616"/>
            <a:ext cx="932439" cy="226810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r>
              <a:rPr lang="en-US" sz="900" dirty="0">
                <a:ln/>
                <a:solidFill>
                  <a:schemeClr val="tx1"/>
                </a:solidFill>
                <a:latin typeface="HelvNeue Light for IBM" charset="0"/>
                <a:ea typeface="HelvNeue Light for IBM" charset="0"/>
                <a:cs typeface="HelvNeue Light for IBM" charset="0"/>
              </a:rPr>
              <a:t>Backup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364222" y="3873075"/>
            <a:ext cx="1943234" cy="226810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r>
              <a:rPr lang="en-US" sz="900" dirty="0">
                <a:ln/>
                <a:solidFill>
                  <a:schemeClr val="tx1"/>
                </a:solidFill>
                <a:latin typeface="HelvNeue Light for IBM" charset="0"/>
                <a:ea typeface="HelvNeue Light for IBM" charset="0"/>
                <a:cs typeface="HelvNeue Light for IBM" charset="0"/>
              </a:rPr>
              <a:t>Other Services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353428" y="3316155"/>
            <a:ext cx="932439" cy="226810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r>
              <a:rPr lang="en-US" sz="900" dirty="0">
                <a:ln/>
                <a:solidFill>
                  <a:schemeClr val="tx1"/>
                </a:solidFill>
                <a:latin typeface="HelvNeue Light for IBM" charset="0"/>
                <a:ea typeface="HelvNeue Light for IBM" charset="0"/>
                <a:cs typeface="HelvNeue Light for IBM" charset="0"/>
              </a:rPr>
              <a:t>Midrange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353428" y="3594616"/>
            <a:ext cx="932439" cy="226810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r>
              <a:rPr lang="en-US" sz="900" dirty="0">
                <a:ln/>
                <a:solidFill>
                  <a:schemeClr val="tx1"/>
                </a:solidFill>
                <a:latin typeface="HelvNeue Light for IBM" charset="0"/>
                <a:ea typeface="HelvNeue Light for IBM" charset="0"/>
                <a:cs typeface="HelvNeue Light for IBM" charset="0"/>
              </a:rPr>
              <a:t>Storage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353428" y="3873075"/>
            <a:ext cx="932439" cy="226810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r>
              <a:rPr lang="en-US" sz="900" dirty="0">
                <a:ln/>
                <a:solidFill>
                  <a:schemeClr val="tx1"/>
                </a:solidFill>
                <a:latin typeface="HelvNeue Light for IBM" charset="0"/>
                <a:ea typeface="HelvNeue Light for IBM" charset="0"/>
                <a:cs typeface="HelvNeue Light for IBM" charset="0"/>
              </a:rPr>
              <a:t>Mainframe</a:t>
            </a:r>
          </a:p>
        </p:txBody>
      </p:sp>
      <p:sp>
        <p:nvSpPr>
          <p:cNvPr id="4" name="Rectangle 3"/>
          <p:cNvSpPr/>
          <p:nvPr/>
        </p:nvSpPr>
        <p:spPr>
          <a:xfrm>
            <a:off x="861780" y="5261854"/>
            <a:ext cx="7352155" cy="318635"/>
          </a:xfrm>
          <a:prstGeom prst="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t" anchorCtr="0"/>
          <a:lstStyle/>
          <a:p>
            <a:pPr algn="l"/>
            <a:r>
              <a:rPr lang="en-US" sz="1050" dirty="0">
                <a:solidFill>
                  <a:schemeClr val="tx1"/>
                </a:solidFill>
                <a:latin typeface="HelvNeue Light for IBM" charset="0"/>
                <a:ea typeface="HelvNeue Light for IBM" charset="0"/>
                <a:cs typeface="HelvNeue Light for IBM" charset="0"/>
              </a:rPr>
              <a:t>Hybrid </a:t>
            </a:r>
          </a:p>
          <a:p>
            <a:pPr algn="l"/>
            <a:r>
              <a:rPr lang="en-US" sz="1050" dirty="0">
                <a:solidFill>
                  <a:schemeClr val="tx1"/>
                </a:solidFill>
                <a:latin typeface="HelvNeue Light for IBM" charset="0"/>
                <a:ea typeface="HelvNeue Light for IBM" charset="0"/>
                <a:cs typeface="HelvNeue Light for IBM" charset="0"/>
              </a:rPr>
              <a:t>Infrastructures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279577" y="5353680"/>
            <a:ext cx="1073016" cy="226810"/>
          </a:xfrm>
          <a:prstGeom prst="rect">
            <a:avLst/>
          </a:prstGeom>
          <a:solidFill>
            <a:srgbClr val="FFEEA4"/>
          </a:solidFill>
          <a:ln w="57150">
            <a:solidFill>
              <a:srgbClr val="FFC000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r>
              <a:rPr lang="en-US" sz="900" dirty="0">
                <a:ln/>
                <a:solidFill>
                  <a:schemeClr val="tx1"/>
                </a:solidFill>
                <a:latin typeface="HelvNeue Light for IBM" charset="0"/>
                <a:ea typeface="HelvNeue Light for IBM" charset="0"/>
                <a:cs typeface="HelvNeue Light for IBM" charset="0"/>
              </a:rPr>
              <a:t>Traditional IT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564590" y="5353680"/>
            <a:ext cx="1628945" cy="226810"/>
          </a:xfrm>
          <a:prstGeom prst="rect">
            <a:avLst/>
          </a:prstGeom>
          <a:solidFill>
            <a:srgbClr val="FFEEA4"/>
          </a:solidFill>
          <a:ln w="57150">
            <a:solidFill>
              <a:srgbClr val="FFC000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r>
              <a:rPr lang="en-US" sz="900" dirty="0">
                <a:ln/>
                <a:solidFill>
                  <a:schemeClr val="tx1"/>
                </a:solidFill>
                <a:latin typeface="HelvNeue Light for IBM" charset="0"/>
                <a:ea typeface="HelvNeue Light for IBM" charset="0"/>
                <a:cs typeface="HelvNeue Light for IBM" charset="0"/>
              </a:rPr>
              <a:t>Private Cloud (On-premise)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405532" y="5353680"/>
            <a:ext cx="1628945" cy="226810"/>
          </a:xfrm>
          <a:prstGeom prst="rect">
            <a:avLst/>
          </a:prstGeom>
          <a:solidFill>
            <a:srgbClr val="FFEEA4"/>
          </a:solidFill>
          <a:ln w="57150">
            <a:solidFill>
              <a:srgbClr val="FFC000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r>
              <a:rPr lang="en-US" sz="900" dirty="0">
                <a:ln/>
                <a:solidFill>
                  <a:schemeClr val="tx1"/>
                </a:solidFill>
                <a:latin typeface="HelvNeue Light for IBM" charset="0"/>
                <a:ea typeface="HelvNeue Light for IBM" charset="0"/>
                <a:cs typeface="HelvNeue Light for IBM" charset="0"/>
              </a:rPr>
              <a:t>Private Cloud (Off-premise)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246475" y="5353680"/>
            <a:ext cx="967461" cy="226810"/>
          </a:xfrm>
          <a:prstGeom prst="rect">
            <a:avLst/>
          </a:prstGeom>
          <a:solidFill>
            <a:srgbClr val="FFEEA4"/>
          </a:solidFill>
          <a:ln w="57150">
            <a:solidFill>
              <a:srgbClr val="FFC000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r>
              <a:rPr lang="en-US" sz="900" dirty="0">
                <a:ln/>
                <a:solidFill>
                  <a:schemeClr val="tx1"/>
                </a:solidFill>
                <a:latin typeface="HelvNeue Light for IBM" charset="0"/>
                <a:ea typeface="HelvNeue Light for IBM" charset="0"/>
                <a:cs typeface="HelvNeue Light for IBM" charset="0"/>
              </a:rPr>
              <a:t>Public Cloud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179557" y="5261855"/>
            <a:ext cx="6134399" cy="410459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54000" rIns="0" bIns="0" rtlCol="0" anchor="t"/>
          <a:lstStyle/>
          <a:p>
            <a:endParaRPr lang="en-US" sz="900" dirty="0">
              <a:solidFill>
                <a:schemeClr val="tx1"/>
              </a:solidFill>
              <a:latin typeface="HelvNeue Light for IBM" charset="0"/>
              <a:ea typeface="HelvNeue Light for IBM" charset="0"/>
              <a:cs typeface="HelvNeue Light for IBM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Bank Customer – IT Reference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82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156"/>
          <p:cNvGrpSpPr/>
          <p:nvPr/>
        </p:nvGrpSpPr>
        <p:grpSpPr>
          <a:xfrm>
            <a:off x="202888" y="1731084"/>
            <a:ext cx="8705990" cy="4025168"/>
            <a:chOff x="270517" y="1165111"/>
            <a:chExt cx="11607986" cy="5366891"/>
          </a:xfrm>
        </p:grpSpPr>
        <p:sp>
          <p:nvSpPr>
            <p:cNvPr id="6" name="Rectangle: Rounded Corners 82">
              <a:extLst>
                <a:ext uri="{FF2B5EF4-FFF2-40B4-BE49-F238E27FC236}">
                  <a16:creationId xmlns="" xmlns:a16="http://schemas.microsoft.com/office/drawing/2014/main" id="{D8EA8F8A-3D50-4E23-812C-E24115CDD4E4}"/>
                </a:ext>
              </a:extLst>
            </p:cNvPr>
            <p:cNvSpPr/>
            <p:nvPr/>
          </p:nvSpPr>
          <p:spPr>
            <a:xfrm>
              <a:off x="2304545" y="1165111"/>
              <a:ext cx="1071740" cy="1197217"/>
            </a:xfrm>
            <a:prstGeom prst="rect">
              <a:avLst/>
            </a:prstGeom>
            <a:solidFill>
              <a:schemeClr val="bg1"/>
            </a:solidFill>
            <a:ln w="57150" cap="flat" cmpd="sng" algn="ctr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wrap="none" lIns="0" tIns="54000" rIns="0" bIns="54000" rtlCol="0" anchor="t" anchorCtr="0">
              <a:noAutofit/>
            </a:bodyPr>
            <a:lstStyle/>
            <a:p>
              <a:pPr defTabSz="1371600"/>
              <a:r>
                <a:rPr lang="en-US" sz="900" dirty="0">
                  <a:latin typeface="HelvNeue Bold for IBM" charset="0"/>
                  <a:ea typeface="HelvNeue Bold for IBM" charset="0"/>
                  <a:cs typeface="HelvNeue Bold for IBM" charset="0"/>
                </a:rPr>
                <a:t>Caribbean</a:t>
              </a:r>
            </a:p>
          </p:txBody>
        </p:sp>
        <p:sp>
          <p:nvSpPr>
            <p:cNvPr id="8" name="Rectangle: Rounded Corners 79">
              <a:extLst>
                <a:ext uri="{FF2B5EF4-FFF2-40B4-BE49-F238E27FC236}">
                  <a16:creationId xmlns="" xmlns:a16="http://schemas.microsoft.com/office/drawing/2014/main" id="{9BDD7F35-170C-4A1B-ADBE-EDEE55233626}"/>
                </a:ext>
              </a:extLst>
            </p:cNvPr>
            <p:cNvSpPr/>
            <p:nvPr/>
          </p:nvSpPr>
          <p:spPr>
            <a:xfrm>
              <a:off x="2304544" y="2508461"/>
              <a:ext cx="1071740" cy="1197226"/>
            </a:xfrm>
            <a:prstGeom prst="rect">
              <a:avLst/>
            </a:prstGeom>
            <a:solidFill>
              <a:schemeClr val="bg1"/>
            </a:solidFill>
            <a:ln w="57150" cap="flat" cmpd="sng" algn="ctr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wrap="none" lIns="0" tIns="54000" rIns="0" bIns="54000" rtlCol="0" anchor="t" anchorCtr="0">
              <a:noAutofit/>
            </a:bodyPr>
            <a:lstStyle/>
            <a:p>
              <a:pPr defTabSz="1371600"/>
              <a:r>
                <a:rPr lang="en-US" sz="900" dirty="0">
                  <a:latin typeface="HelvNeue Bold for IBM" charset="0"/>
                  <a:ea typeface="HelvNeue Bold for IBM" charset="0"/>
                  <a:cs typeface="HelvNeue Bold for IBM" charset="0"/>
                </a:rPr>
                <a:t>Mexico</a:t>
              </a:r>
            </a:p>
          </p:txBody>
        </p:sp>
        <p:sp>
          <p:nvSpPr>
            <p:cNvPr id="10" name="Rectangle: Rounded Corners 46"/>
            <p:cNvSpPr/>
            <p:nvPr/>
          </p:nvSpPr>
          <p:spPr>
            <a:xfrm>
              <a:off x="6717940" y="1171349"/>
              <a:ext cx="1620000" cy="504000"/>
            </a:xfrm>
            <a:prstGeom prst="rect">
              <a:avLst/>
            </a:prstGeom>
            <a:solidFill>
              <a:schemeClr val="bg1"/>
            </a:solidFill>
            <a:ln w="57150" cap="flat" cmpd="sng" algn="ctr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54000" rIns="0" bIns="54000" rtlCol="0" anchor="ctr">
              <a:noAutofit/>
            </a:bodyPr>
            <a:lstStyle/>
            <a:p>
              <a:pPr defTabSz="13716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900" b="0" dirty="0">
                  <a:solidFill>
                    <a:prstClr val="black"/>
                  </a:solidFill>
                  <a:latin typeface="HelvNeue Light for IBM" charset="0"/>
                  <a:ea typeface="HelvNeue Light for IBM" charset="0"/>
                  <a:cs typeface="HelvNeue Light for IBM" charset="0"/>
                </a:rPr>
                <a:t>OneView</a:t>
              </a:r>
            </a:p>
          </p:txBody>
        </p:sp>
        <p:sp>
          <p:nvSpPr>
            <p:cNvPr id="11" name="Rectangle: Rounded Corners 93"/>
            <p:cNvSpPr/>
            <p:nvPr/>
          </p:nvSpPr>
          <p:spPr>
            <a:xfrm>
              <a:off x="4993371" y="1175227"/>
              <a:ext cx="1620000" cy="504000"/>
            </a:xfrm>
            <a:prstGeom prst="rect">
              <a:avLst/>
            </a:prstGeom>
            <a:solidFill>
              <a:schemeClr val="bg1"/>
            </a:solidFill>
            <a:ln w="57150" cap="flat" cmpd="sng" algn="ctr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wrap="square" lIns="0" tIns="54000" rIns="0" bIns="54000" rtlCol="0" anchor="ctr">
              <a:noAutofit/>
            </a:bodyPr>
            <a:lstStyle/>
            <a:p>
              <a:pPr defTabSz="13716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900" b="0" dirty="0">
                  <a:solidFill>
                    <a:prstClr val="black"/>
                  </a:solidFill>
                  <a:latin typeface="HelvNeue Light for IBM" charset="0"/>
                  <a:ea typeface="HelvNeue Light for IBM" charset="0"/>
                  <a:cs typeface="HelvNeue Light for IBM" charset="0"/>
                </a:rPr>
                <a:t>Customer Satisfaction Survey Robot</a:t>
              </a:r>
            </a:p>
          </p:txBody>
        </p:sp>
        <p:sp>
          <p:nvSpPr>
            <p:cNvPr id="25" name="Rectangle: Rounded Corners 3"/>
            <p:cNvSpPr/>
            <p:nvPr/>
          </p:nvSpPr>
          <p:spPr>
            <a:xfrm>
              <a:off x="3474981" y="6238720"/>
              <a:ext cx="8403522" cy="293282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wrap="none" lIns="0" tIns="54000" rIns="0" bIns="54000" rtlCol="0" anchor="ctr">
              <a:noAutofit/>
            </a:bodyPr>
            <a:lstStyle/>
            <a:p>
              <a:pPr defTabSz="13716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900" b="0" dirty="0">
                  <a:solidFill>
                    <a:prstClr val="black"/>
                  </a:solidFill>
                  <a:latin typeface="HelvNeue Light for IBM" charset="0"/>
                  <a:ea typeface="HelvNeue Light for IBM" charset="0"/>
                  <a:cs typeface="HelvNeue Light for IBM" charset="0"/>
                </a:rPr>
                <a:t>Traditional MF, Server, Network, Storage, DB and Middleware</a:t>
              </a:r>
            </a:p>
          </p:txBody>
        </p:sp>
        <p:grpSp>
          <p:nvGrpSpPr>
            <p:cNvPr id="127" name="Group 126"/>
            <p:cNvGrpSpPr/>
            <p:nvPr/>
          </p:nvGrpSpPr>
          <p:grpSpPr>
            <a:xfrm>
              <a:off x="3474981" y="4058914"/>
              <a:ext cx="2160001" cy="1752771"/>
              <a:chOff x="3176298" y="3978130"/>
              <a:chExt cx="2160001" cy="1752771"/>
            </a:xfrm>
          </p:grpSpPr>
          <p:sp>
            <p:nvSpPr>
              <p:cNvPr id="26" name="Rectangle: Rounded Corners 4"/>
              <p:cNvSpPr/>
              <p:nvPr/>
            </p:nvSpPr>
            <p:spPr>
              <a:xfrm>
                <a:off x="3176298" y="3978130"/>
                <a:ext cx="2160000" cy="3960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  <a:alpha val="85000"/>
                </a:schemeClr>
              </a:solidFill>
              <a:ln w="28575" cap="flat" cmpd="sng" algn="ctr">
                <a:solidFill>
                  <a:schemeClr val="tx2"/>
                </a:solidFill>
                <a:prstDash val="solid"/>
                <a:miter lim="800000"/>
              </a:ln>
              <a:effectLst/>
            </p:spPr>
            <p:txBody>
              <a:bodyPr wrap="square" lIns="54000" tIns="54000" rIns="54000" bIns="54000" rtlCol="0" anchor="ctr">
                <a:noAutofit/>
              </a:bodyPr>
              <a:lstStyle/>
              <a:p>
                <a:pPr defTabSz="1371600" fontAlgn="auto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en-US" sz="900" b="0" dirty="0">
                    <a:solidFill>
                      <a:prstClr val="black"/>
                    </a:solidFill>
                    <a:latin typeface="HelvNeue Light for IBM" charset="0"/>
                    <a:ea typeface="HelvNeue Light for IBM" charset="0"/>
                    <a:cs typeface="HelvNeue Light for IBM" charset="0"/>
                  </a:rPr>
                  <a:t>ITM</a:t>
                </a:r>
              </a:p>
              <a:p>
                <a:pPr defTabSz="1371600" fontAlgn="auto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en-US" sz="900" b="0" dirty="0">
                    <a:solidFill>
                      <a:prstClr val="black"/>
                    </a:solidFill>
                    <a:latin typeface="HelvNeue Light for IBM" charset="0"/>
                    <a:ea typeface="HelvNeue Light for IBM" charset="0"/>
                    <a:cs typeface="HelvNeue Light for IBM" charset="0"/>
                  </a:rPr>
                  <a:t>OS/MW/DB</a:t>
                </a:r>
              </a:p>
            </p:txBody>
          </p:sp>
          <p:sp>
            <p:nvSpPr>
              <p:cNvPr id="27" name="Rectangle: Rounded Corners 5"/>
              <p:cNvSpPr/>
              <p:nvPr/>
            </p:nvSpPr>
            <p:spPr>
              <a:xfrm>
                <a:off x="3176298" y="4430387"/>
                <a:ext cx="2160000" cy="3960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  <a:alpha val="85000"/>
                </a:schemeClr>
              </a:solidFill>
              <a:ln w="28575" cap="flat" cmpd="sng" algn="ctr">
                <a:solidFill>
                  <a:schemeClr val="tx2"/>
                </a:solidFill>
                <a:prstDash val="solid"/>
                <a:miter lim="800000"/>
              </a:ln>
              <a:effectLst/>
            </p:spPr>
            <p:txBody>
              <a:bodyPr wrap="square" lIns="54000" tIns="54000" rIns="54000" bIns="54000" rtlCol="0" anchor="ctr">
                <a:noAutofit/>
              </a:bodyPr>
              <a:lstStyle/>
              <a:p>
                <a:pPr defTabSz="1371600" fontAlgn="auto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en-US" sz="900" b="0" dirty="0">
                    <a:solidFill>
                      <a:prstClr val="black"/>
                    </a:solidFill>
                    <a:latin typeface="HelvNeue Light for IBM" charset="0"/>
                    <a:ea typeface="HelvNeue Light for IBM" charset="0"/>
                    <a:cs typeface="HelvNeue Light for IBM" charset="0"/>
                  </a:rPr>
                  <a:t>ITNM</a:t>
                </a:r>
              </a:p>
              <a:p>
                <a:pPr defTabSz="1371600" fontAlgn="auto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en-US" sz="900" b="0" dirty="0">
                    <a:solidFill>
                      <a:prstClr val="black"/>
                    </a:solidFill>
                    <a:latin typeface="HelvNeue Light for IBM" charset="0"/>
                    <a:ea typeface="HelvNeue Light for IBM" charset="0"/>
                    <a:cs typeface="HelvNeue Light for IBM" charset="0"/>
                  </a:rPr>
                  <a:t>Network</a:t>
                </a:r>
              </a:p>
            </p:txBody>
          </p:sp>
          <p:sp>
            <p:nvSpPr>
              <p:cNvPr id="28" name="Rectangle: Rounded Corners 6"/>
              <p:cNvSpPr/>
              <p:nvPr/>
            </p:nvSpPr>
            <p:spPr>
              <a:xfrm>
                <a:off x="3176299" y="5334901"/>
                <a:ext cx="2160000" cy="3960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  <a:alpha val="85000"/>
                </a:schemeClr>
              </a:solidFill>
              <a:ln w="28575" cap="flat" cmpd="sng" algn="ctr">
                <a:solidFill>
                  <a:schemeClr val="tx2"/>
                </a:solidFill>
                <a:prstDash val="solid"/>
                <a:miter lim="800000"/>
              </a:ln>
              <a:effectLst/>
            </p:spPr>
            <p:txBody>
              <a:bodyPr wrap="square" lIns="54000" tIns="54000" rIns="54000" bIns="54000" rtlCol="0" anchor="ctr">
                <a:noAutofit/>
              </a:bodyPr>
              <a:lstStyle/>
              <a:p>
                <a:pPr defTabSz="1371600" fontAlgn="auto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en-US" sz="900" b="0" dirty="0">
                    <a:solidFill>
                      <a:prstClr val="black"/>
                    </a:solidFill>
                    <a:latin typeface="HelvNeue Light for IBM" charset="0"/>
                    <a:ea typeface="HelvNeue Light for IBM" charset="0"/>
                    <a:cs typeface="HelvNeue Light for IBM" charset="0"/>
                  </a:rPr>
                  <a:t>Omegamon</a:t>
                </a:r>
              </a:p>
              <a:p>
                <a:pPr defTabSz="1371600" fontAlgn="auto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en-US" sz="900" b="0" dirty="0">
                    <a:solidFill>
                      <a:prstClr val="black"/>
                    </a:solidFill>
                    <a:latin typeface="HelvNeue Light for IBM" charset="0"/>
                    <a:ea typeface="HelvNeue Light for IBM" charset="0"/>
                    <a:cs typeface="HelvNeue Light for IBM" charset="0"/>
                  </a:rPr>
                  <a:t>MF</a:t>
                </a:r>
              </a:p>
            </p:txBody>
          </p:sp>
          <p:sp>
            <p:nvSpPr>
              <p:cNvPr id="29" name="Rectangle: Rounded Corners 7"/>
              <p:cNvSpPr/>
              <p:nvPr/>
            </p:nvSpPr>
            <p:spPr>
              <a:xfrm>
                <a:off x="3176298" y="4882644"/>
                <a:ext cx="2160000" cy="39600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  <a:alpha val="85000"/>
                </a:schemeClr>
              </a:solidFill>
              <a:ln w="28575" cap="flat" cmpd="sng" algn="ctr">
                <a:solidFill>
                  <a:schemeClr val="tx2"/>
                </a:solidFill>
                <a:prstDash val="solid"/>
                <a:miter lim="800000"/>
              </a:ln>
              <a:effectLst/>
            </p:spPr>
            <p:txBody>
              <a:bodyPr wrap="square" lIns="54000" tIns="54000" rIns="54000" bIns="54000" rtlCol="0" anchor="ctr">
                <a:noAutofit/>
              </a:bodyPr>
              <a:lstStyle/>
              <a:p>
                <a:pPr defTabSz="1371600" fontAlgn="auto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en-US" sz="900" b="0" dirty="0">
                    <a:solidFill>
                      <a:prstClr val="black"/>
                    </a:solidFill>
                    <a:latin typeface="HelvNeue Light for IBM" charset="0"/>
                    <a:ea typeface="HelvNeue Light for IBM" charset="0"/>
                    <a:cs typeface="HelvNeue Light for IBM" charset="0"/>
                  </a:rPr>
                  <a:t>GSSD</a:t>
                </a:r>
              </a:p>
              <a:p>
                <a:pPr defTabSz="1371600" fontAlgn="auto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en-US" sz="900" b="0" dirty="0">
                    <a:solidFill>
                      <a:prstClr val="black"/>
                    </a:solidFill>
                    <a:latin typeface="HelvNeue Light for IBM" charset="0"/>
                    <a:ea typeface="HelvNeue Light for IBM" charset="0"/>
                    <a:cs typeface="HelvNeue Light for IBM" charset="0"/>
                  </a:rPr>
                  <a:t>IBM Hardware</a:t>
                </a:r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5948774" y="4059950"/>
              <a:ext cx="3349285" cy="992724"/>
            </a:xfrm>
            <a:prstGeom prst="rect">
              <a:avLst/>
            </a:prstGeom>
            <a:solidFill>
              <a:srgbClr val="4472C4">
                <a:lumMod val="5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wrap="square" lIns="0" tIns="54000" rIns="0" bIns="54000" rtlCol="0" anchor="ctr">
              <a:noAutofit/>
            </a:bodyPr>
            <a:lstStyle/>
            <a:p>
              <a:pPr defTabSz="13716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900" b="0" dirty="0">
                  <a:solidFill>
                    <a:prstClr val="white"/>
                  </a:solidFill>
                  <a:latin typeface="HelvNeue Bold for IBM" charset="0"/>
                  <a:ea typeface="HelvNeue Bold for IBM" charset="0"/>
                  <a:cs typeface="HelvNeue Bold for IBM" charset="0"/>
                </a:rPr>
                <a:t>NetCool Omnibus</a:t>
              </a:r>
            </a:p>
            <a:p>
              <a:pPr defTabSz="13716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900" b="0" dirty="0">
                <a:solidFill>
                  <a:prstClr val="white"/>
                </a:solidFill>
                <a:latin typeface="HelvNeue Light for IBM" charset="0"/>
                <a:ea typeface="HelvNeue Light for IBM" charset="0"/>
                <a:cs typeface="HelvNeue Light for IBM" charset="0"/>
              </a:endParaRPr>
            </a:p>
            <a:p>
              <a:pPr defTabSz="13716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900" b="0" dirty="0">
                  <a:solidFill>
                    <a:prstClr val="white"/>
                  </a:solidFill>
                  <a:latin typeface="HelvNeue Light for IBM" charset="0"/>
                  <a:ea typeface="HelvNeue Light for IBM" charset="0"/>
                  <a:cs typeface="HelvNeue Light for IBM" charset="0"/>
                </a:rPr>
                <a:t>Event Correlation, De-duplication, Suppression </a:t>
              </a:r>
            </a:p>
          </p:txBody>
        </p:sp>
        <p:sp>
          <p:nvSpPr>
            <p:cNvPr id="32" name="Rectangle: Rounded Corners 34"/>
            <p:cNvSpPr/>
            <p:nvPr/>
          </p:nvSpPr>
          <p:spPr>
            <a:xfrm>
              <a:off x="5948774" y="3322182"/>
              <a:ext cx="1620000" cy="504000"/>
            </a:xfrm>
            <a:prstGeom prst="rect">
              <a:avLst/>
            </a:prstGeom>
            <a:solidFill>
              <a:srgbClr val="FFEEA4">
                <a:alpha val="66000"/>
              </a:srgbClr>
            </a:solidFill>
            <a:ln w="571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wrap="square" lIns="0" tIns="54000" rIns="0" bIns="54000" rtlCol="0" anchor="ctr">
              <a:noAutofit/>
            </a:bodyPr>
            <a:lstStyle/>
            <a:p>
              <a:pPr defTabSz="13716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900" b="0" dirty="0">
                  <a:solidFill>
                    <a:prstClr val="black"/>
                  </a:solidFill>
                  <a:latin typeface="HelvNeue Light for IBM" charset="0"/>
                  <a:ea typeface="HelvNeue Light for IBM" charset="0"/>
                  <a:cs typeface="HelvNeue Light for IBM" charset="0"/>
                </a:rPr>
                <a:t>Global Notification Manager</a:t>
              </a:r>
            </a:p>
          </p:txBody>
        </p:sp>
        <p:sp>
          <p:nvSpPr>
            <p:cNvPr id="33" name="Rectangle: Rounded Corners 35"/>
            <p:cNvSpPr/>
            <p:nvPr/>
          </p:nvSpPr>
          <p:spPr>
            <a:xfrm>
              <a:off x="7678059" y="3322182"/>
              <a:ext cx="1620000" cy="504000"/>
            </a:xfrm>
            <a:prstGeom prst="rect">
              <a:avLst/>
            </a:prstGeom>
            <a:solidFill>
              <a:srgbClr val="FFE890"/>
            </a:solidFill>
            <a:ln w="57150" cap="flat" cmpd="sng" algn="ctr">
              <a:solidFill>
                <a:srgbClr val="DA9636"/>
              </a:solidFill>
              <a:prstDash val="solid"/>
              <a:miter lim="800000"/>
            </a:ln>
            <a:effectLst/>
          </p:spPr>
          <p:txBody>
            <a:bodyPr wrap="square" lIns="0" tIns="54000" rIns="0" bIns="54000" rtlCol="0" anchor="ctr">
              <a:noAutofit/>
            </a:bodyPr>
            <a:lstStyle/>
            <a:p>
              <a:pPr defTabSz="13716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900" b="0" dirty="0">
                  <a:solidFill>
                    <a:prstClr val="black"/>
                  </a:solidFill>
                  <a:latin typeface="HelvNeue Light for IBM" charset="0"/>
                  <a:ea typeface="HelvNeue Light for IBM" charset="0"/>
                  <a:cs typeface="HelvNeue Light for IBM" charset="0"/>
                </a:rPr>
                <a:t>Dynamic Automation</a:t>
              </a:r>
            </a:p>
          </p:txBody>
        </p:sp>
        <p:grpSp>
          <p:nvGrpSpPr>
            <p:cNvPr id="128" name="Group 127"/>
            <p:cNvGrpSpPr/>
            <p:nvPr/>
          </p:nvGrpSpPr>
          <p:grpSpPr>
            <a:xfrm>
              <a:off x="9718503" y="3606656"/>
              <a:ext cx="2160000" cy="2205029"/>
              <a:chOff x="264589" y="3978130"/>
              <a:chExt cx="2160000" cy="2205029"/>
            </a:xfrm>
          </p:grpSpPr>
          <p:sp>
            <p:nvSpPr>
              <p:cNvPr id="31" name="Rectangle: Rounded Corners 20"/>
              <p:cNvSpPr/>
              <p:nvPr/>
            </p:nvSpPr>
            <p:spPr>
              <a:xfrm>
                <a:off x="264589" y="4882644"/>
                <a:ext cx="2160000" cy="396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 cap="flat" cmpd="sng" algn="ctr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54000" tIns="54000" rIns="54000" bIns="54000" rtlCol="0" anchor="ctr">
                <a:noAutofit/>
              </a:bodyPr>
              <a:lstStyle/>
              <a:p>
                <a:pPr defTabSz="1371600" fontAlgn="auto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lang="en-US" sz="900" b="0" dirty="0">
                  <a:solidFill>
                    <a:prstClr val="black"/>
                  </a:solidFill>
                  <a:latin typeface="HelvNeue Light for IBM" charset="0"/>
                  <a:ea typeface="HelvNeue Light for IBM" charset="0"/>
                  <a:cs typeface="HelvNeue Light for IBM" charset="0"/>
                </a:endParaRPr>
              </a:p>
              <a:p>
                <a:pPr defTabSz="1371600" fontAlgn="auto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en-US" sz="900" b="0" dirty="0">
                    <a:solidFill>
                      <a:prstClr val="black"/>
                    </a:solidFill>
                    <a:latin typeface="HelvNeue Light for IBM" charset="0"/>
                    <a:ea typeface="HelvNeue Light for IBM" charset="0"/>
                    <a:cs typeface="HelvNeue Light for IBM" charset="0"/>
                  </a:rPr>
                  <a:t>BigFix</a:t>
                </a:r>
              </a:p>
              <a:p>
                <a:pPr defTabSz="1371600" fontAlgn="auto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en-US" sz="900" b="0" dirty="0">
                    <a:solidFill>
                      <a:prstClr val="black"/>
                    </a:solidFill>
                    <a:latin typeface="HelvNeue Light for IBM" charset="0"/>
                    <a:ea typeface="HelvNeue Light for IBM" charset="0"/>
                    <a:cs typeface="HelvNeue Light for IBM" charset="0"/>
                  </a:rPr>
                  <a:t>Endpoint Management</a:t>
                </a:r>
              </a:p>
              <a:p>
                <a:pPr defTabSz="1371600" fontAlgn="auto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lang="en-US" sz="900" b="0" dirty="0">
                  <a:solidFill>
                    <a:prstClr val="black"/>
                  </a:solidFill>
                  <a:latin typeface="HelvNeue Light for IBM" charset="0"/>
                  <a:ea typeface="HelvNeue Light for IBM" charset="0"/>
                  <a:cs typeface="HelvNeue Light for IBM" charset="0"/>
                </a:endParaRPr>
              </a:p>
            </p:txBody>
          </p:sp>
          <p:sp>
            <p:nvSpPr>
              <p:cNvPr id="36" name="Rectangle: Rounded Corners 10"/>
              <p:cNvSpPr/>
              <p:nvPr/>
            </p:nvSpPr>
            <p:spPr>
              <a:xfrm>
                <a:off x="264589" y="5334901"/>
                <a:ext cx="2160000" cy="396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 cap="flat" cmpd="sng" algn="ctr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54000" tIns="54000" rIns="54000" bIns="54000" rtlCol="0" anchor="ctr">
                <a:noAutofit/>
              </a:bodyPr>
              <a:lstStyle/>
              <a:p>
                <a:pPr defTabSz="1371600" fontAlgn="auto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en-US" sz="900" b="0" dirty="0">
                    <a:solidFill>
                      <a:prstClr val="black"/>
                    </a:solidFill>
                    <a:latin typeface="HelvNeue Light for IBM" charset="0"/>
                    <a:ea typeface="HelvNeue Light for IBM" charset="0"/>
                    <a:cs typeface="HelvNeue Light for IBM" charset="0"/>
                  </a:rPr>
                  <a:t>TADDM</a:t>
                </a:r>
              </a:p>
              <a:p>
                <a:pPr defTabSz="1371600" fontAlgn="auto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en-US" sz="900" b="0" dirty="0">
                    <a:solidFill>
                      <a:prstClr val="black"/>
                    </a:solidFill>
                    <a:latin typeface="HelvNeue Light for IBM" charset="0"/>
                    <a:ea typeface="HelvNeue Light for IBM" charset="0"/>
                    <a:cs typeface="HelvNeue Light for IBM" charset="0"/>
                  </a:rPr>
                  <a:t>Discovery</a:t>
                </a:r>
              </a:p>
            </p:txBody>
          </p:sp>
          <p:sp>
            <p:nvSpPr>
              <p:cNvPr id="37" name="Rectangle: Rounded Corners 88">
                <a:extLst>
                  <a:ext uri="{FF2B5EF4-FFF2-40B4-BE49-F238E27FC236}">
                    <a16:creationId xmlns="" xmlns:a16="http://schemas.microsoft.com/office/drawing/2014/main" id="{95868902-4481-4930-9397-8DC077B55D2D}"/>
                  </a:ext>
                </a:extLst>
              </p:cNvPr>
              <p:cNvSpPr/>
              <p:nvPr/>
            </p:nvSpPr>
            <p:spPr>
              <a:xfrm>
                <a:off x="264589" y="4430387"/>
                <a:ext cx="2160000" cy="396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 cap="flat" cmpd="sng" algn="ctr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54000" tIns="54000" rIns="54000" bIns="54000" rtlCol="0" anchor="ctr">
                <a:noAutofit/>
              </a:bodyPr>
              <a:lstStyle/>
              <a:p>
                <a:pPr defTabSz="1371600" fontAlgn="auto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en-US" sz="900" b="0" dirty="0">
                    <a:solidFill>
                      <a:prstClr val="black"/>
                    </a:solidFill>
                    <a:latin typeface="HelvNeue Light for IBM" charset="0"/>
                    <a:ea typeface="HelvNeue Light for IBM" charset="0"/>
                    <a:cs typeface="HelvNeue Light for IBM" charset="0"/>
                  </a:rPr>
                  <a:t> TAD4D / BigFix Inventory</a:t>
                </a:r>
              </a:p>
              <a:p>
                <a:pPr defTabSz="1371600" fontAlgn="auto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en-US" sz="900" b="0" dirty="0">
                    <a:solidFill>
                      <a:prstClr val="black"/>
                    </a:solidFill>
                    <a:latin typeface="HelvNeue Light for IBM" charset="0"/>
                    <a:ea typeface="HelvNeue Light for IBM" charset="0"/>
                    <a:cs typeface="HelvNeue Light for IBM" charset="0"/>
                  </a:rPr>
                  <a:t>Asset Scanning</a:t>
                </a:r>
              </a:p>
            </p:txBody>
          </p:sp>
          <p:sp>
            <p:nvSpPr>
              <p:cNvPr id="38" name="Rectangle: Rounded Corners 99">
                <a:extLst>
                  <a:ext uri="{FF2B5EF4-FFF2-40B4-BE49-F238E27FC236}">
                    <a16:creationId xmlns="" xmlns:a16="http://schemas.microsoft.com/office/drawing/2014/main" id="{20A0F89A-B427-48B8-A669-58D1E2EEDCF5}"/>
                  </a:ext>
                </a:extLst>
              </p:cNvPr>
              <p:cNvSpPr/>
              <p:nvPr/>
            </p:nvSpPr>
            <p:spPr>
              <a:xfrm>
                <a:off x="264589" y="3978130"/>
                <a:ext cx="2160000" cy="396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 cap="flat" cmpd="sng" algn="ctr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54000" tIns="54000" rIns="54000" bIns="54000" rtlCol="0" anchor="ctr">
                <a:noAutofit/>
              </a:bodyPr>
              <a:lstStyle/>
              <a:p>
                <a:pPr defTabSz="1371600" fontAlgn="auto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en-US" sz="900" b="0" dirty="0">
                    <a:solidFill>
                      <a:prstClr val="black"/>
                    </a:solidFill>
                    <a:latin typeface="HelvNeue Light for IBM" charset="0"/>
                    <a:ea typeface="HelvNeue Light for IBM" charset="0"/>
                    <a:cs typeface="HelvNeue Light for IBM" charset="0"/>
                  </a:rPr>
                  <a:t>Server Resource Manager</a:t>
                </a:r>
              </a:p>
              <a:p>
                <a:pPr defTabSz="1371600" fontAlgn="auto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en-US" sz="900" b="0" dirty="0">
                    <a:solidFill>
                      <a:prstClr val="black"/>
                    </a:solidFill>
                    <a:latin typeface="HelvNeue Light for IBM" charset="0"/>
                    <a:ea typeface="HelvNeue Light for IBM" charset="0"/>
                    <a:cs typeface="HelvNeue Light for IBM" charset="0"/>
                  </a:rPr>
                  <a:t>Servers Perf/Cap</a:t>
                </a:r>
              </a:p>
            </p:txBody>
          </p:sp>
          <p:sp>
            <p:nvSpPr>
              <p:cNvPr id="45" name="Rectangle: Rounded Corners 76">
                <a:extLst>
                  <a:ext uri="{FF2B5EF4-FFF2-40B4-BE49-F238E27FC236}">
                    <a16:creationId xmlns="" xmlns:a16="http://schemas.microsoft.com/office/drawing/2014/main" id="{F9F71EF5-9E81-4038-81CD-FC0599BDE5B0}"/>
                  </a:ext>
                </a:extLst>
              </p:cNvPr>
              <p:cNvSpPr/>
              <p:nvPr/>
            </p:nvSpPr>
            <p:spPr>
              <a:xfrm>
                <a:off x="264589" y="5787159"/>
                <a:ext cx="2160000" cy="39600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 cap="flat" cmpd="sng" algn="ctr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wrap="square" lIns="54000" tIns="54000" rIns="54000" bIns="54000" rtlCol="0" anchor="ctr">
                <a:noAutofit/>
              </a:bodyPr>
              <a:lstStyle/>
              <a:p>
                <a:pPr defTabSz="1371600" fontAlgn="auto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en-US" sz="900" b="0" dirty="0">
                    <a:solidFill>
                      <a:prstClr val="black"/>
                    </a:solidFill>
                    <a:latin typeface="HelvNeue Light for IBM" charset="0"/>
                    <a:ea typeface="HelvNeue Light for IBM" charset="0"/>
                    <a:cs typeface="HelvNeue Light for IBM" charset="0"/>
                  </a:rPr>
                  <a:t>SCCM</a:t>
                </a:r>
              </a:p>
              <a:p>
                <a:pPr defTabSz="1371600" fontAlgn="auto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en-US" sz="900" b="0" dirty="0">
                    <a:solidFill>
                      <a:prstClr val="black"/>
                    </a:solidFill>
                    <a:latin typeface="HelvNeue Light for IBM" charset="0"/>
                    <a:ea typeface="HelvNeue Light for IBM" charset="0"/>
                    <a:cs typeface="HelvNeue Light for IBM" charset="0"/>
                  </a:rPr>
                  <a:t>Workstations</a:t>
                </a:r>
              </a:p>
            </p:txBody>
          </p:sp>
        </p:grpSp>
        <p:sp>
          <p:nvSpPr>
            <p:cNvPr id="46" name="Rectangle: Rounded Corners 85">
              <a:extLst>
                <a:ext uri="{FF2B5EF4-FFF2-40B4-BE49-F238E27FC236}">
                  <a16:creationId xmlns="" xmlns:a16="http://schemas.microsoft.com/office/drawing/2014/main" id="{89AAA131-A67E-4B56-BAC0-C771D55CD176}"/>
                </a:ext>
              </a:extLst>
            </p:cNvPr>
            <p:cNvSpPr/>
            <p:nvPr/>
          </p:nvSpPr>
          <p:spPr>
            <a:xfrm>
              <a:off x="270517" y="1165111"/>
              <a:ext cx="1800000" cy="36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none" lIns="0" tIns="54000" rIns="0" bIns="54000" rtlCol="0" anchor="ctr">
              <a:noAutofit/>
            </a:bodyPr>
            <a:lstStyle/>
            <a:p>
              <a:pPr defTabSz="13716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900" b="0" dirty="0">
                  <a:solidFill>
                    <a:prstClr val="black"/>
                  </a:solidFill>
                  <a:latin typeface="HelvNeue Light for IBM" charset="0"/>
                  <a:ea typeface="HelvNeue Light for IBM" charset="0"/>
                  <a:cs typeface="HelvNeue Light for IBM" charset="0"/>
                </a:rPr>
                <a:t>Reporting</a:t>
              </a:r>
            </a:p>
          </p:txBody>
        </p:sp>
        <p:sp>
          <p:nvSpPr>
            <p:cNvPr id="48" name="Rectangle: Rounded Corners 91">
              <a:extLst>
                <a:ext uri="{FF2B5EF4-FFF2-40B4-BE49-F238E27FC236}">
                  <a16:creationId xmlns="" xmlns:a16="http://schemas.microsoft.com/office/drawing/2014/main" id="{A4C23C6B-3A3B-4D89-83A0-F0B0AB287F9F}"/>
                </a:ext>
              </a:extLst>
            </p:cNvPr>
            <p:cNvSpPr/>
            <p:nvPr/>
          </p:nvSpPr>
          <p:spPr>
            <a:xfrm>
              <a:off x="3696469" y="1820499"/>
              <a:ext cx="1080000" cy="36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none" lIns="0" tIns="54000" rIns="0" bIns="54000" rtlCol="0" anchor="ctr">
              <a:noAutofit/>
            </a:bodyPr>
            <a:lstStyle/>
            <a:p>
              <a:pPr defTabSz="13716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900" b="0" dirty="0">
                  <a:solidFill>
                    <a:prstClr val="black"/>
                  </a:solidFill>
                  <a:latin typeface="HelvNeue Light for IBM" charset="0"/>
                  <a:ea typeface="HelvNeue Light for IBM" charset="0"/>
                  <a:cs typeface="HelvNeue Light for IBM" charset="0"/>
                </a:rPr>
                <a:t>Reporting</a:t>
              </a:r>
            </a:p>
          </p:txBody>
        </p:sp>
        <p:sp>
          <p:nvSpPr>
            <p:cNvPr id="52" name="Rectangle: Rounded Corners 98">
              <a:extLst>
                <a:ext uri="{FF2B5EF4-FFF2-40B4-BE49-F238E27FC236}">
                  <a16:creationId xmlns="" xmlns:a16="http://schemas.microsoft.com/office/drawing/2014/main" id="{59CEEC4F-94C8-42AB-9533-544F4A4AC341}"/>
                </a:ext>
              </a:extLst>
            </p:cNvPr>
            <p:cNvSpPr/>
            <p:nvPr/>
          </p:nvSpPr>
          <p:spPr>
            <a:xfrm>
              <a:off x="3696469" y="2257223"/>
              <a:ext cx="1080000" cy="36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none" lIns="0" tIns="54000" rIns="0" bIns="54000" rtlCol="0" anchor="ctr">
              <a:noAutofit/>
            </a:bodyPr>
            <a:lstStyle/>
            <a:p>
              <a:pPr defTabSz="13716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900" b="0" dirty="0">
                  <a:solidFill>
                    <a:prstClr val="black"/>
                  </a:solidFill>
                  <a:latin typeface="HelvNeue Light for IBM" charset="0"/>
                  <a:ea typeface="HelvNeue Light for IBM" charset="0"/>
                  <a:cs typeface="HelvNeue Light for IBM" charset="0"/>
                </a:rPr>
                <a:t>Sysinfo</a:t>
              </a:r>
            </a:p>
          </p:txBody>
        </p:sp>
        <p:sp>
          <p:nvSpPr>
            <p:cNvPr id="54" name="Rectangle: Rounded Corners 101">
              <a:extLst>
                <a:ext uri="{FF2B5EF4-FFF2-40B4-BE49-F238E27FC236}">
                  <a16:creationId xmlns="" xmlns:a16="http://schemas.microsoft.com/office/drawing/2014/main" id="{F7CE5774-AEE6-442D-BDD9-383058C2FD6C}"/>
                </a:ext>
              </a:extLst>
            </p:cNvPr>
            <p:cNvSpPr/>
            <p:nvPr/>
          </p:nvSpPr>
          <p:spPr>
            <a:xfrm>
              <a:off x="3696469" y="2693946"/>
              <a:ext cx="1080000" cy="36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none" lIns="0" tIns="54000" rIns="0" bIns="54000" rtlCol="0" anchor="ctr">
              <a:noAutofit/>
            </a:bodyPr>
            <a:lstStyle/>
            <a:p>
              <a:pPr defTabSz="13716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900" b="0" dirty="0">
                  <a:solidFill>
                    <a:prstClr val="black"/>
                  </a:solidFill>
                  <a:latin typeface="HelvNeue Light for IBM" charset="0"/>
                  <a:ea typeface="HelvNeue Light for IBM" charset="0"/>
                  <a:cs typeface="HelvNeue Light for IBM" charset="0"/>
                </a:rPr>
                <a:t>Asset</a:t>
              </a:r>
            </a:p>
          </p:txBody>
        </p:sp>
        <p:sp>
          <p:nvSpPr>
            <p:cNvPr id="56" name="Rectangle: Rounded Corners 103">
              <a:extLst>
                <a:ext uri="{FF2B5EF4-FFF2-40B4-BE49-F238E27FC236}">
                  <a16:creationId xmlns="" xmlns:a16="http://schemas.microsoft.com/office/drawing/2014/main" id="{8E73087B-FA34-49AA-B21C-525061D2100D}"/>
                </a:ext>
              </a:extLst>
            </p:cNvPr>
            <p:cNvSpPr/>
            <p:nvPr/>
          </p:nvSpPr>
          <p:spPr>
            <a:xfrm>
              <a:off x="270517" y="1585578"/>
              <a:ext cx="1800000" cy="36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ap="flat" cmpd="sng" algn="ctr">
              <a:solidFill>
                <a:schemeClr val="tx2"/>
              </a:solidFill>
              <a:prstDash val="solid"/>
              <a:miter lim="800000"/>
            </a:ln>
            <a:effectLst/>
          </p:spPr>
          <p:txBody>
            <a:bodyPr wrap="square" lIns="0" tIns="54000" rIns="0" bIns="54000" rtlCol="0" anchor="ctr">
              <a:noAutofit/>
            </a:bodyPr>
            <a:lstStyle/>
            <a:p>
              <a:pPr defTabSz="13716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900" b="0" dirty="0">
                  <a:solidFill>
                    <a:prstClr val="black"/>
                  </a:solidFill>
                  <a:latin typeface="HelvNeue Light for IBM" charset="0"/>
                  <a:ea typeface="HelvNeue Light for IBM" charset="0"/>
                  <a:cs typeface="HelvNeue Light for IBM" charset="0"/>
                </a:rPr>
                <a:t>Monitoring</a:t>
              </a:r>
            </a:p>
          </p:txBody>
        </p:sp>
        <p:sp>
          <p:nvSpPr>
            <p:cNvPr id="57" name="Rectangle: Rounded Corners 105">
              <a:extLst>
                <a:ext uri="{FF2B5EF4-FFF2-40B4-BE49-F238E27FC236}">
                  <a16:creationId xmlns="" xmlns:a16="http://schemas.microsoft.com/office/drawing/2014/main" id="{79F2D7ED-9324-4E3A-B9B1-D0BF40CAC6B7}"/>
                </a:ext>
              </a:extLst>
            </p:cNvPr>
            <p:cNvSpPr/>
            <p:nvPr/>
          </p:nvSpPr>
          <p:spPr>
            <a:xfrm>
              <a:off x="270517" y="2006045"/>
              <a:ext cx="1800000" cy="36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0" tIns="54000" rIns="0" bIns="54000" rtlCol="0" anchor="ctr">
              <a:noAutofit/>
            </a:bodyPr>
            <a:lstStyle/>
            <a:p>
              <a:pPr defTabSz="13716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900" b="0" dirty="0">
                  <a:solidFill>
                    <a:prstClr val="black"/>
                  </a:solidFill>
                  <a:latin typeface="HelvNeue Light for IBM" charset="0"/>
                  <a:ea typeface="HelvNeue Light for IBM" charset="0"/>
                  <a:cs typeface="HelvNeue Light for IBM" charset="0"/>
                </a:rPr>
                <a:t>Endpoint Management</a:t>
              </a:r>
            </a:p>
          </p:txBody>
        </p:sp>
        <p:sp>
          <p:nvSpPr>
            <p:cNvPr id="60" name="Rectangle: Rounded Corners 115">
              <a:extLst>
                <a:ext uri="{FF2B5EF4-FFF2-40B4-BE49-F238E27FC236}">
                  <a16:creationId xmlns="" xmlns:a16="http://schemas.microsoft.com/office/drawing/2014/main" id="{90ED0F7F-3F13-45F4-8640-69EF4519F21A}"/>
                </a:ext>
              </a:extLst>
            </p:cNvPr>
            <p:cNvSpPr/>
            <p:nvPr/>
          </p:nvSpPr>
          <p:spPr>
            <a:xfrm>
              <a:off x="270519" y="2508461"/>
              <a:ext cx="1800000" cy="36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none" lIns="0" tIns="54000" rIns="0" bIns="54000" rtlCol="0" anchor="ctr">
              <a:noAutofit/>
            </a:bodyPr>
            <a:lstStyle/>
            <a:p>
              <a:pPr defTabSz="13716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900" b="0" dirty="0">
                  <a:solidFill>
                    <a:prstClr val="black"/>
                  </a:solidFill>
                  <a:latin typeface="HelvNeue Light for IBM" charset="0"/>
                  <a:ea typeface="HelvNeue Light for IBM" charset="0"/>
                  <a:cs typeface="HelvNeue Light for IBM" charset="0"/>
                </a:rPr>
                <a:t>Reporting</a:t>
              </a:r>
            </a:p>
          </p:txBody>
        </p:sp>
        <p:sp>
          <p:nvSpPr>
            <p:cNvPr id="62" name="Rectangle: Rounded Corners 120">
              <a:extLst>
                <a:ext uri="{FF2B5EF4-FFF2-40B4-BE49-F238E27FC236}">
                  <a16:creationId xmlns="" xmlns:a16="http://schemas.microsoft.com/office/drawing/2014/main" id="{D60D3BD7-5D56-415C-8356-14DAB1F46AD0}"/>
                </a:ext>
              </a:extLst>
            </p:cNvPr>
            <p:cNvSpPr/>
            <p:nvPr/>
          </p:nvSpPr>
          <p:spPr>
            <a:xfrm>
              <a:off x="270519" y="2928928"/>
              <a:ext cx="1800000" cy="36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 cap="flat" cmpd="sng" algn="ctr">
              <a:solidFill>
                <a:schemeClr val="tx2"/>
              </a:solidFill>
              <a:prstDash val="solid"/>
              <a:miter lim="800000"/>
            </a:ln>
            <a:effectLst/>
          </p:spPr>
          <p:txBody>
            <a:bodyPr wrap="square" lIns="0" tIns="54000" rIns="0" bIns="54000" rtlCol="0" anchor="ctr">
              <a:noAutofit/>
            </a:bodyPr>
            <a:lstStyle/>
            <a:p>
              <a:pPr defTabSz="13716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900" b="0" dirty="0">
                  <a:solidFill>
                    <a:prstClr val="black"/>
                  </a:solidFill>
                  <a:latin typeface="HelvNeue Light for IBM" charset="0"/>
                  <a:ea typeface="HelvNeue Light for IBM" charset="0"/>
                  <a:cs typeface="HelvNeue Light for IBM" charset="0"/>
                </a:rPr>
                <a:t>Monitoring</a:t>
              </a:r>
            </a:p>
          </p:txBody>
        </p:sp>
        <p:sp>
          <p:nvSpPr>
            <p:cNvPr id="63" name="Rectangle: Rounded Corners 122">
              <a:extLst>
                <a:ext uri="{FF2B5EF4-FFF2-40B4-BE49-F238E27FC236}">
                  <a16:creationId xmlns="" xmlns:a16="http://schemas.microsoft.com/office/drawing/2014/main" id="{72327FBE-929F-44BB-8F4A-45F5E7238637}"/>
                </a:ext>
              </a:extLst>
            </p:cNvPr>
            <p:cNvSpPr/>
            <p:nvPr/>
          </p:nvSpPr>
          <p:spPr>
            <a:xfrm>
              <a:off x="270519" y="3349395"/>
              <a:ext cx="1800000" cy="3600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0" tIns="54000" rIns="0" bIns="54000" rtlCol="0" anchor="ctr">
              <a:noAutofit/>
            </a:bodyPr>
            <a:lstStyle/>
            <a:p>
              <a:pPr defTabSz="13716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900" b="0" dirty="0">
                  <a:solidFill>
                    <a:prstClr val="black"/>
                  </a:solidFill>
                  <a:latin typeface="HelvNeue Light for IBM" charset="0"/>
                  <a:ea typeface="HelvNeue Light for IBM" charset="0"/>
                  <a:cs typeface="HelvNeue Light for IBM" charset="0"/>
                </a:rPr>
                <a:t>Endpoint Management</a:t>
              </a:r>
            </a:p>
          </p:txBody>
        </p:sp>
        <p:grpSp>
          <p:nvGrpSpPr>
            <p:cNvPr id="109" name="Group 108"/>
            <p:cNvGrpSpPr/>
            <p:nvPr/>
          </p:nvGrpSpPr>
          <p:grpSpPr>
            <a:xfrm>
              <a:off x="4993371" y="1820499"/>
              <a:ext cx="3344569" cy="1233447"/>
              <a:chOff x="4443772" y="2294629"/>
              <a:chExt cx="3344569" cy="1233447"/>
            </a:xfrm>
          </p:grpSpPr>
          <p:sp>
            <p:nvSpPr>
              <p:cNvPr id="12" name="Rectangle: Rounded Corners 18"/>
              <p:cNvSpPr/>
              <p:nvPr/>
            </p:nvSpPr>
            <p:spPr>
              <a:xfrm>
                <a:off x="4443772" y="2294629"/>
                <a:ext cx="3344569" cy="1233447"/>
              </a:xfrm>
              <a:prstGeom prst="rect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bg2">
                    <a:lumMod val="75000"/>
                  </a:schemeClr>
                </a:solidFill>
                <a:prstDash val="solid"/>
                <a:miter lim="800000"/>
              </a:ln>
              <a:effectLst/>
            </p:spPr>
            <p:txBody>
              <a:bodyPr wrap="none" lIns="0" tIns="54000" rIns="0" bIns="54000" rtlCol="0" anchor="t" anchorCtr="0">
                <a:noAutofit/>
              </a:bodyPr>
              <a:lstStyle/>
              <a:p>
                <a:pPr defTabSz="1371600" fontAlgn="auto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en-US" sz="900" b="0" dirty="0">
                    <a:latin typeface="HelvNeue Bold for IBM" charset="0"/>
                    <a:ea typeface="HelvNeue Bold for IBM" charset="0"/>
                    <a:cs typeface="HelvNeue Bold for IBM" charset="0"/>
                  </a:rPr>
                  <a:t>IBM ISM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id="{2E21FE31-283F-496C-A213-9E7ECD3FE9D0}"/>
                  </a:ext>
                </a:extLst>
              </p:cNvPr>
              <p:cNvSpPr txBox="1"/>
              <p:nvPr/>
            </p:nvSpPr>
            <p:spPr>
              <a:xfrm>
                <a:off x="4828947" y="2616808"/>
                <a:ext cx="720000" cy="789388"/>
              </a:xfrm>
              <a:prstGeom prst="rect">
                <a:avLst/>
              </a:prstGeom>
              <a:noFill/>
              <a:ln w="28575">
                <a:solidFill>
                  <a:schemeClr val="bg2">
                    <a:lumMod val="75000"/>
                  </a:schemeClr>
                </a:solidFill>
              </a:ln>
            </p:spPr>
            <p:txBody>
              <a:bodyPr wrap="none" lIns="54000" tIns="54000" rIns="54000" bIns="54000" rtlCol="0">
                <a:noAutofit/>
              </a:bodyPr>
              <a:lstStyle/>
              <a:p>
                <a:pPr defTabSz="1371600">
                  <a:defRPr/>
                </a:pPr>
                <a:r>
                  <a:rPr lang="en-US" sz="900" dirty="0">
                    <a:latin typeface="HelvNeue Light for IBM" charset="0"/>
                    <a:ea typeface="HelvNeue Light for IBM" charset="0"/>
                    <a:cs typeface="HelvNeue Light for IBM" charset="0"/>
                  </a:rPr>
                  <a:t>Incident </a:t>
                </a:r>
              </a:p>
              <a:p>
                <a:pPr defTabSz="1371600">
                  <a:defRPr/>
                </a:pPr>
                <a:r>
                  <a:rPr lang="en-US" sz="900" dirty="0">
                    <a:latin typeface="HelvNeue Light for IBM" charset="0"/>
                    <a:ea typeface="HelvNeue Light for IBM" charset="0"/>
                    <a:cs typeface="HelvNeue Light for IBM" charset="0"/>
                  </a:rPr>
                  <a:t>Problem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="" xmlns:a16="http://schemas.microsoft.com/office/drawing/2014/main" id="{CF5BC1F5-D735-4F9D-B2CB-7340978F535D}"/>
                  </a:ext>
                </a:extLst>
              </p:cNvPr>
              <p:cNvSpPr txBox="1"/>
              <p:nvPr/>
            </p:nvSpPr>
            <p:spPr>
              <a:xfrm>
                <a:off x="5684056" y="2616808"/>
                <a:ext cx="720000" cy="789388"/>
              </a:xfrm>
              <a:prstGeom prst="rect">
                <a:avLst/>
              </a:prstGeom>
              <a:noFill/>
              <a:ln w="28575">
                <a:solidFill>
                  <a:schemeClr val="bg2">
                    <a:lumMod val="75000"/>
                  </a:schemeClr>
                </a:solidFill>
              </a:ln>
            </p:spPr>
            <p:txBody>
              <a:bodyPr wrap="none" lIns="54000" tIns="54000" rIns="54000" bIns="54000" rtlCol="0">
                <a:noAutofit/>
              </a:bodyPr>
              <a:lstStyle/>
              <a:p>
                <a:pPr defTabSz="1371600">
                  <a:defRPr/>
                </a:pPr>
                <a:r>
                  <a:rPr lang="en-US" sz="900" dirty="0">
                    <a:latin typeface="HelvNeue Light for IBM" charset="0"/>
                    <a:ea typeface="HelvNeue Light for IBM" charset="0"/>
                    <a:cs typeface="HelvNeue Light for IBM" charset="0"/>
                  </a:rPr>
                  <a:t>Service</a:t>
                </a:r>
              </a:p>
              <a:p>
                <a:pPr defTabSz="1371600">
                  <a:defRPr/>
                </a:pPr>
                <a:r>
                  <a:rPr lang="en-US" sz="900" dirty="0">
                    <a:latin typeface="HelvNeue Light for IBM" charset="0"/>
                    <a:ea typeface="HelvNeue Light for IBM" charset="0"/>
                    <a:cs typeface="HelvNeue Light for IBM" charset="0"/>
                  </a:rPr>
                  <a:t>Requests</a:t>
                </a:r>
              </a:p>
            </p:txBody>
          </p:sp>
          <p:grpSp>
            <p:nvGrpSpPr>
              <p:cNvPr id="88" name="Group 87"/>
              <p:cNvGrpSpPr/>
              <p:nvPr/>
            </p:nvGrpSpPr>
            <p:grpSpPr>
              <a:xfrm>
                <a:off x="6539165" y="2594774"/>
                <a:ext cx="864000" cy="360000"/>
                <a:chOff x="6466597" y="2373073"/>
                <a:chExt cx="864000" cy="360000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="" xmlns:a16="http://schemas.microsoft.com/office/drawing/2014/main" id="{3A6F8747-89E9-484E-94BE-4091721B6A97}"/>
                    </a:ext>
                  </a:extLst>
                </p:cNvPr>
                <p:cNvSpPr txBox="1"/>
                <p:nvPr/>
              </p:nvSpPr>
              <p:spPr>
                <a:xfrm>
                  <a:off x="6466597" y="2373073"/>
                  <a:ext cx="864000" cy="360000"/>
                </a:xfrm>
                <a:prstGeom prst="rect">
                  <a:avLst/>
                </a:prstGeom>
                <a:noFill/>
                <a:ln w="28575">
                  <a:solidFill>
                    <a:schemeClr val="bg2">
                      <a:lumMod val="75000"/>
                    </a:schemeClr>
                  </a:solidFill>
                </a:ln>
              </p:spPr>
              <p:txBody>
                <a:bodyPr wrap="none" lIns="54000" tIns="54000" rIns="54000" bIns="54000" rtlCol="0">
                  <a:noAutofit/>
                </a:bodyPr>
                <a:lstStyle/>
                <a:p>
                  <a:pPr defTabSz="1371600">
                    <a:defRPr/>
                  </a:pPr>
                  <a:r>
                    <a:rPr lang="en-US" sz="750" dirty="0">
                      <a:latin typeface="HelvNeue Light for IBM" charset="0"/>
                      <a:ea typeface="HelvNeue Light for IBM" charset="0"/>
                      <a:cs typeface="HelvNeue Light for IBM" charset="0"/>
                    </a:rPr>
                    <a:t>Asset</a:t>
                  </a:r>
                </a:p>
                <a:p>
                  <a:pPr defTabSz="1371600">
                    <a:defRPr/>
                  </a:pPr>
                  <a:r>
                    <a:rPr lang="en-AU" sz="750" dirty="0">
                      <a:latin typeface="HelvNeue Light for IBM" charset="0"/>
                      <a:ea typeface="HelvNeue Light for IBM" charset="0"/>
                      <a:cs typeface="HelvNeue Light for IBM" charset="0"/>
                    </a:rPr>
                    <a:t>Feed</a:t>
                  </a:r>
                  <a:endParaRPr lang="en-US" sz="750" dirty="0">
                    <a:latin typeface="HelvNeue Light for IBM" charset="0"/>
                    <a:ea typeface="HelvNeue Light for IBM" charset="0"/>
                    <a:cs typeface="HelvNeue Light for IBM" charset="0"/>
                  </a:endParaRPr>
                </a:p>
              </p:txBody>
            </p:sp>
            <p:grpSp>
              <p:nvGrpSpPr>
                <p:cNvPr id="67" name="Group 66"/>
                <p:cNvGrpSpPr/>
                <p:nvPr/>
              </p:nvGrpSpPr>
              <p:grpSpPr>
                <a:xfrm>
                  <a:off x="7055892" y="2445049"/>
                  <a:ext cx="215108" cy="260116"/>
                  <a:chOff x="6618838" y="6548716"/>
                  <a:chExt cx="1418590" cy="1715414"/>
                </a:xfrm>
                <a:solidFill>
                  <a:schemeClr val="tx1">
                    <a:lumMod val="65000"/>
                    <a:lumOff val="35000"/>
                  </a:schemeClr>
                </a:solidFill>
              </p:grpSpPr>
              <p:sp>
                <p:nvSpPr>
                  <p:cNvPr id="68" name="bk object 18"/>
                  <p:cNvSpPr/>
                  <p:nvPr/>
                </p:nvSpPr>
                <p:spPr>
                  <a:xfrm>
                    <a:off x="6619861" y="6548716"/>
                    <a:ext cx="1416685" cy="685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6684" h="685800">
                        <a:moveTo>
                          <a:pt x="708075" y="0"/>
                        </a:moveTo>
                        <a:lnTo>
                          <a:pt x="645690" y="1422"/>
                        </a:lnTo>
                        <a:lnTo>
                          <a:pt x="584643" y="5605"/>
                        </a:lnTo>
                        <a:lnTo>
                          <a:pt x="525192" y="12418"/>
                        </a:lnTo>
                        <a:lnTo>
                          <a:pt x="467594" y="21733"/>
                        </a:lnTo>
                        <a:lnTo>
                          <a:pt x="412107" y="33422"/>
                        </a:lnTo>
                        <a:lnTo>
                          <a:pt x="358988" y="47355"/>
                        </a:lnTo>
                        <a:lnTo>
                          <a:pt x="308495" y="63403"/>
                        </a:lnTo>
                        <a:lnTo>
                          <a:pt x="260885" y="81437"/>
                        </a:lnTo>
                        <a:lnTo>
                          <a:pt x="216415" y="101330"/>
                        </a:lnTo>
                        <a:lnTo>
                          <a:pt x="175344" y="122951"/>
                        </a:lnTo>
                        <a:lnTo>
                          <a:pt x="137928" y="146172"/>
                        </a:lnTo>
                        <a:lnTo>
                          <a:pt x="104425" y="170864"/>
                        </a:lnTo>
                        <a:lnTo>
                          <a:pt x="75093" y="196899"/>
                        </a:lnTo>
                        <a:lnTo>
                          <a:pt x="29970" y="252480"/>
                        </a:lnTo>
                        <a:lnTo>
                          <a:pt x="4618" y="311883"/>
                        </a:lnTo>
                        <a:lnTo>
                          <a:pt x="0" y="342696"/>
                        </a:lnTo>
                        <a:lnTo>
                          <a:pt x="4618" y="373514"/>
                        </a:lnTo>
                        <a:lnTo>
                          <a:pt x="29970" y="432925"/>
                        </a:lnTo>
                        <a:lnTo>
                          <a:pt x="75093" y="488512"/>
                        </a:lnTo>
                        <a:lnTo>
                          <a:pt x="104425" y="514549"/>
                        </a:lnTo>
                        <a:lnTo>
                          <a:pt x="137928" y="539244"/>
                        </a:lnTo>
                        <a:lnTo>
                          <a:pt x="175344" y="562468"/>
                        </a:lnTo>
                        <a:lnTo>
                          <a:pt x="216415" y="584092"/>
                        </a:lnTo>
                        <a:lnTo>
                          <a:pt x="260885" y="603986"/>
                        </a:lnTo>
                        <a:lnTo>
                          <a:pt x="308495" y="622022"/>
                        </a:lnTo>
                        <a:lnTo>
                          <a:pt x="358988" y="638072"/>
                        </a:lnTo>
                        <a:lnTo>
                          <a:pt x="412107" y="652006"/>
                        </a:lnTo>
                        <a:lnTo>
                          <a:pt x="467594" y="663695"/>
                        </a:lnTo>
                        <a:lnTo>
                          <a:pt x="525192" y="673012"/>
                        </a:lnTo>
                        <a:lnTo>
                          <a:pt x="584643" y="679825"/>
                        </a:lnTo>
                        <a:lnTo>
                          <a:pt x="645690" y="684008"/>
                        </a:lnTo>
                        <a:lnTo>
                          <a:pt x="708075" y="685431"/>
                        </a:lnTo>
                        <a:lnTo>
                          <a:pt x="770459" y="684008"/>
                        </a:lnTo>
                        <a:lnTo>
                          <a:pt x="831505" y="679825"/>
                        </a:lnTo>
                        <a:lnTo>
                          <a:pt x="890955" y="673010"/>
                        </a:lnTo>
                        <a:lnTo>
                          <a:pt x="948553" y="663692"/>
                        </a:lnTo>
                        <a:lnTo>
                          <a:pt x="1004040" y="652002"/>
                        </a:lnTo>
                        <a:lnTo>
                          <a:pt x="1057160" y="638066"/>
                        </a:lnTo>
                        <a:lnTo>
                          <a:pt x="1107654" y="622015"/>
                        </a:lnTo>
                        <a:lnTo>
                          <a:pt x="1155265" y="603978"/>
                        </a:lnTo>
                        <a:lnTo>
                          <a:pt x="1199735" y="584082"/>
                        </a:lnTo>
                        <a:lnTo>
                          <a:pt x="1240808" y="562458"/>
                        </a:lnTo>
                        <a:lnTo>
                          <a:pt x="1278224" y="539233"/>
                        </a:lnTo>
                        <a:lnTo>
                          <a:pt x="1311728" y="514538"/>
                        </a:lnTo>
                        <a:lnTo>
                          <a:pt x="1341061" y="488501"/>
                        </a:lnTo>
                        <a:lnTo>
                          <a:pt x="1386184" y="432916"/>
                        </a:lnTo>
                        <a:lnTo>
                          <a:pt x="1411535" y="373510"/>
                        </a:lnTo>
                        <a:lnTo>
                          <a:pt x="1416151" y="342696"/>
                        </a:lnTo>
                        <a:lnTo>
                          <a:pt x="1411535" y="311883"/>
                        </a:lnTo>
                        <a:lnTo>
                          <a:pt x="1386184" y="252480"/>
                        </a:lnTo>
                        <a:lnTo>
                          <a:pt x="1341061" y="196899"/>
                        </a:lnTo>
                        <a:lnTo>
                          <a:pt x="1311728" y="170864"/>
                        </a:lnTo>
                        <a:lnTo>
                          <a:pt x="1278224" y="146172"/>
                        </a:lnTo>
                        <a:lnTo>
                          <a:pt x="1240808" y="122951"/>
                        </a:lnTo>
                        <a:lnTo>
                          <a:pt x="1199735" y="101330"/>
                        </a:lnTo>
                        <a:lnTo>
                          <a:pt x="1155265" y="81437"/>
                        </a:lnTo>
                        <a:lnTo>
                          <a:pt x="1107654" y="63403"/>
                        </a:lnTo>
                        <a:lnTo>
                          <a:pt x="1057160" y="47355"/>
                        </a:lnTo>
                        <a:lnTo>
                          <a:pt x="1004040" y="33422"/>
                        </a:lnTo>
                        <a:lnTo>
                          <a:pt x="948553" y="21733"/>
                        </a:lnTo>
                        <a:lnTo>
                          <a:pt x="890955" y="12418"/>
                        </a:lnTo>
                        <a:lnTo>
                          <a:pt x="831505" y="5605"/>
                        </a:lnTo>
                        <a:lnTo>
                          <a:pt x="770459" y="1422"/>
                        </a:lnTo>
                        <a:lnTo>
                          <a:pt x="708075" y="0"/>
                        </a:lnTo>
                        <a:close/>
                      </a:path>
                    </a:pathLst>
                  </a:custGeom>
                  <a:grpFill/>
                </p:spPr>
                <p:txBody>
                  <a:bodyPr wrap="square" lIns="0" tIns="0" rIns="0" bIns="0" rtlCol="0"/>
                  <a:lstStyle/>
                  <a:p>
                    <a:endParaRPr sz="1050" dirty="0"/>
                  </a:p>
                </p:txBody>
              </p:sp>
              <p:sp>
                <p:nvSpPr>
                  <p:cNvPr id="69" name="bk object 19"/>
                  <p:cNvSpPr/>
                  <p:nvPr/>
                </p:nvSpPr>
                <p:spPr>
                  <a:xfrm>
                    <a:off x="6618838" y="7742795"/>
                    <a:ext cx="1418590" cy="5213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8590" h="521334">
                        <a:moveTo>
                          <a:pt x="0" y="0"/>
                        </a:moveTo>
                        <a:lnTo>
                          <a:pt x="0" y="168516"/>
                        </a:lnTo>
                        <a:lnTo>
                          <a:pt x="2961" y="200053"/>
                        </a:lnTo>
                        <a:lnTo>
                          <a:pt x="25831" y="260940"/>
                        </a:lnTo>
                        <a:lnTo>
                          <a:pt x="69482" y="318004"/>
                        </a:lnTo>
                        <a:lnTo>
                          <a:pt x="98418" y="344765"/>
                        </a:lnTo>
                        <a:lnTo>
                          <a:pt x="131732" y="370163"/>
                        </a:lnTo>
                        <a:lnTo>
                          <a:pt x="169150" y="394063"/>
                        </a:lnTo>
                        <a:lnTo>
                          <a:pt x="210400" y="416331"/>
                        </a:lnTo>
                        <a:lnTo>
                          <a:pt x="255210" y="436830"/>
                        </a:lnTo>
                        <a:lnTo>
                          <a:pt x="303306" y="455425"/>
                        </a:lnTo>
                        <a:lnTo>
                          <a:pt x="354416" y="471980"/>
                        </a:lnTo>
                        <a:lnTo>
                          <a:pt x="408268" y="486360"/>
                        </a:lnTo>
                        <a:lnTo>
                          <a:pt x="464588" y="498429"/>
                        </a:lnTo>
                        <a:lnTo>
                          <a:pt x="523104" y="508053"/>
                        </a:lnTo>
                        <a:lnTo>
                          <a:pt x="583544" y="515094"/>
                        </a:lnTo>
                        <a:lnTo>
                          <a:pt x="645635" y="519418"/>
                        </a:lnTo>
                        <a:lnTo>
                          <a:pt x="709104" y="520890"/>
                        </a:lnTo>
                        <a:lnTo>
                          <a:pt x="772571" y="519418"/>
                        </a:lnTo>
                        <a:lnTo>
                          <a:pt x="834660" y="515094"/>
                        </a:lnTo>
                        <a:lnTo>
                          <a:pt x="895098" y="508053"/>
                        </a:lnTo>
                        <a:lnTo>
                          <a:pt x="953613" y="498429"/>
                        </a:lnTo>
                        <a:lnTo>
                          <a:pt x="1009933" y="486360"/>
                        </a:lnTo>
                        <a:lnTo>
                          <a:pt x="1063783" y="471980"/>
                        </a:lnTo>
                        <a:lnTo>
                          <a:pt x="1114892" y="455425"/>
                        </a:lnTo>
                        <a:lnTo>
                          <a:pt x="1162988" y="436830"/>
                        </a:lnTo>
                        <a:lnTo>
                          <a:pt x="1207796" y="416331"/>
                        </a:lnTo>
                        <a:lnTo>
                          <a:pt x="1249046" y="394063"/>
                        </a:lnTo>
                        <a:lnTo>
                          <a:pt x="1286464" y="370163"/>
                        </a:lnTo>
                        <a:lnTo>
                          <a:pt x="1319777" y="344765"/>
                        </a:lnTo>
                        <a:lnTo>
                          <a:pt x="1348714" y="318004"/>
                        </a:lnTo>
                        <a:lnTo>
                          <a:pt x="1392364" y="260940"/>
                        </a:lnTo>
                        <a:lnTo>
                          <a:pt x="1399923" y="244919"/>
                        </a:lnTo>
                        <a:lnTo>
                          <a:pt x="709104" y="244919"/>
                        </a:lnTo>
                        <a:lnTo>
                          <a:pt x="649862" y="243770"/>
                        </a:lnTo>
                        <a:lnTo>
                          <a:pt x="591949" y="240373"/>
                        </a:lnTo>
                        <a:lnTo>
                          <a:pt x="535507" y="234806"/>
                        </a:lnTo>
                        <a:lnTo>
                          <a:pt x="480680" y="227146"/>
                        </a:lnTo>
                        <a:lnTo>
                          <a:pt x="427608" y="217469"/>
                        </a:lnTo>
                        <a:lnTo>
                          <a:pt x="376432" y="205854"/>
                        </a:lnTo>
                        <a:lnTo>
                          <a:pt x="327294" y="192376"/>
                        </a:lnTo>
                        <a:lnTo>
                          <a:pt x="280333" y="177114"/>
                        </a:lnTo>
                        <a:lnTo>
                          <a:pt x="235693" y="160143"/>
                        </a:lnTo>
                        <a:lnTo>
                          <a:pt x="193513" y="141542"/>
                        </a:lnTo>
                        <a:lnTo>
                          <a:pt x="153935" y="121386"/>
                        </a:lnTo>
                        <a:lnTo>
                          <a:pt x="117099" y="99754"/>
                        </a:lnTo>
                        <a:lnTo>
                          <a:pt x="83147" y="76723"/>
                        </a:lnTo>
                        <a:lnTo>
                          <a:pt x="52219" y="52368"/>
                        </a:lnTo>
                        <a:lnTo>
                          <a:pt x="24456" y="26768"/>
                        </a:lnTo>
                        <a:lnTo>
                          <a:pt x="0" y="0"/>
                        </a:lnTo>
                        <a:close/>
                      </a:path>
                      <a:path w="1418590" h="521334">
                        <a:moveTo>
                          <a:pt x="1418196" y="0"/>
                        </a:moveTo>
                        <a:lnTo>
                          <a:pt x="1365946" y="52379"/>
                        </a:lnTo>
                        <a:lnTo>
                          <a:pt x="1335004" y="76737"/>
                        </a:lnTo>
                        <a:lnTo>
                          <a:pt x="1301038" y="99771"/>
                        </a:lnTo>
                        <a:lnTo>
                          <a:pt x="1264191" y="121403"/>
                        </a:lnTo>
                        <a:lnTo>
                          <a:pt x="1224603" y="141558"/>
                        </a:lnTo>
                        <a:lnTo>
                          <a:pt x="1182416" y="160159"/>
                        </a:lnTo>
                        <a:lnTo>
                          <a:pt x="1137772" y="177128"/>
                        </a:lnTo>
                        <a:lnTo>
                          <a:pt x="1090812" y="192389"/>
                        </a:lnTo>
                        <a:lnTo>
                          <a:pt x="1041677" y="205864"/>
                        </a:lnTo>
                        <a:lnTo>
                          <a:pt x="990507" y="217477"/>
                        </a:lnTo>
                        <a:lnTo>
                          <a:pt x="937446" y="227151"/>
                        </a:lnTo>
                        <a:lnTo>
                          <a:pt x="882632" y="234809"/>
                        </a:lnTo>
                        <a:lnTo>
                          <a:pt x="826209" y="240375"/>
                        </a:lnTo>
                        <a:lnTo>
                          <a:pt x="768313" y="243770"/>
                        </a:lnTo>
                        <a:lnTo>
                          <a:pt x="709104" y="244919"/>
                        </a:lnTo>
                        <a:lnTo>
                          <a:pt x="1399923" y="244919"/>
                        </a:lnTo>
                        <a:lnTo>
                          <a:pt x="1406533" y="230907"/>
                        </a:lnTo>
                        <a:lnTo>
                          <a:pt x="1415235" y="200053"/>
                        </a:lnTo>
                        <a:lnTo>
                          <a:pt x="1418196" y="168516"/>
                        </a:lnTo>
                        <a:lnTo>
                          <a:pt x="1418196" y="0"/>
                        </a:lnTo>
                        <a:close/>
                      </a:path>
                    </a:pathLst>
                  </a:custGeom>
                  <a:grpFill/>
                </p:spPr>
                <p:txBody>
                  <a:bodyPr wrap="square" lIns="0" tIns="0" rIns="0" bIns="0" rtlCol="0"/>
                  <a:lstStyle/>
                  <a:p>
                    <a:endParaRPr sz="1050" dirty="0"/>
                  </a:p>
                </p:txBody>
              </p:sp>
              <p:sp>
                <p:nvSpPr>
                  <p:cNvPr id="70" name="bk object 20"/>
                  <p:cNvSpPr/>
                  <p:nvPr/>
                </p:nvSpPr>
                <p:spPr>
                  <a:xfrm>
                    <a:off x="6618838" y="7390229"/>
                    <a:ext cx="1418590" cy="5283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8590" h="528320">
                        <a:moveTo>
                          <a:pt x="0" y="0"/>
                        </a:moveTo>
                        <a:lnTo>
                          <a:pt x="0" y="175501"/>
                        </a:lnTo>
                        <a:lnTo>
                          <a:pt x="2961" y="207038"/>
                        </a:lnTo>
                        <a:lnTo>
                          <a:pt x="25831" y="267925"/>
                        </a:lnTo>
                        <a:lnTo>
                          <a:pt x="69482" y="324989"/>
                        </a:lnTo>
                        <a:lnTo>
                          <a:pt x="98418" y="351750"/>
                        </a:lnTo>
                        <a:lnTo>
                          <a:pt x="131732" y="377148"/>
                        </a:lnTo>
                        <a:lnTo>
                          <a:pt x="169150" y="401048"/>
                        </a:lnTo>
                        <a:lnTo>
                          <a:pt x="210400" y="423316"/>
                        </a:lnTo>
                        <a:lnTo>
                          <a:pt x="255210" y="443815"/>
                        </a:lnTo>
                        <a:lnTo>
                          <a:pt x="303306" y="462410"/>
                        </a:lnTo>
                        <a:lnTo>
                          <a:pt x="354416" y="478965"/>
                        </a:lnTo>
                        <a:lnTo>
                          <a:pt x="408268" y="493345"/>
                        </a:lnTo>
                        <a:lnTo>
                          <a:pt x="464588" y="505414"/>
                        </a:lnTo>
                        <a:lnTo>
                          <a:pt x="523104" y="515038"/>
                        </a:lnTo>
                        <a:lnTo>
                          <a:pt x="583544" y="522079"/>
                        </a:lnTo>
                        <a:lnTo>
                          <a:pt x="645635" y="526403"/>
                        </a:lnTo>
                        <a:lnTo>
                          <a:pt x="709104" y="527875"/>
                        </a:lnTo>
                        <a:lnTo>
                          <a:pt x="772571" y="526403"/>
                        </a:lnTo>
                        <a:lnTo>
                          <a:pt x="834660" y="522079"/>
                        </a:lnTo>
                        <a:lnTo>
                          <a:pt x="895098" y="515038"/>
                        </a:lnTo>
                        <a:lnTo>
                          <a:pt x="953613" y="505414"/>
                        </a:lnTo>
                        <a:lnTo>
                          <a:pt x="1009933" y="493345"/>
                        </a:lnTo>
                        <a:lnTo>
                          <a:pt x="1063783" y="478965"/>
                        </a:lnTo>
                        <a:lnTo>
                          <a:pt x="1114892" y="462410"/>
                        </a:lnTo>
                        <a:lnTo>
                          <a:pt x="1162988" y="443815"/>
                        </a:lnTo>
                        <a:lnTo>
                          <a:pt x="1207796" y="423316"/>
                        </a:lnTo>
                        <a:lnTo>
                          <a:pt x="1249046" y="401048"/>
                        </a:lnTo>
                        <a:lnTo>
                          <a:pt x="1286464" y="377148"/>
                        </a:lnTo>
                        <a:lnTo>
                          <a:pt x="1319777" y="351750"/>
                        </a:lnTo>
                        <a:lnTo>
                          <a:pt x="1348714" y="324989"/>
                        </a:lnTo>
                        <a:lnTo>
                          <a:pt x="1392364" y="267925"/>
                        </a:lnTo>
                        <a:lnTo>
                          <a:pt x="1403254" y="244843"/>
                        </a:lnTo>
                        <a:lnTo>
                          <a:pt x="709104" y="244843"/>
                        </a:lnTo>
                        <a:lnTo>
                          <a:pt x="649857" y="243693"/>
                        </a:lnTo>
                        <a:lnTo>
                          <a:pt x="591938" y="240296"/>
                        </a:lnTo>
                        <a:lnTo>
                          <a:pt x="535492" y="234729"/>
                        </a:lnTo>
                        <a:lnTo>
                          <a:pt x="480661" y="227069"/>
                        </a:lnTo>
                        <a:lnTo>
                          <a:pt x="427585" y="217393"/>
                        </a:lnTo>
                        <a:lnTo>
                          <a:pt x="376408" y="205778"/>
                        </a:lnTo>
                        <a:lnTo>
                          <a:pt x="327268" y="192302"/>
                        </a:lnTo>
                        <a:lnTo>
                          <a:pt x="280308" y="177042"/>
                        </a:lnTo>
                        <a:lnTo>
                          <a:pt x="235669" y="160075"/>
                        </a:lnTo>
                        <a:lnTo>
                          <a:pt x="193491" y="141479"/>
                        </a:lnTo>
                        <a:lnTo>
                          <a:pt x="153916" y="121329"/>
                        </a:lnTo>
                        <a:lnTo>
                          <a:pt x="117083" y="99705"/>
                        </a:lnTo>
                        <a:lnTo>
                          <a:pt x="83135" y="76683"/>
                        </a:lnTo>
                        <a:lnTo>
                          <a:pt x="52211" y="52339"/>
                        </a:lnTo>
                        <a:lnTo>
                          <a:pt x="24453" y="26753"/>
                        </a:lnTo>
                        <a:lnTo>
                          <a:pt x="0" y="0"/>
                        </a:lnTo>
                        <a:close/>
                      </a:path>
                      <a:path w="1418590" h="528320">
                        <a:moveTo>
                          <a:pt x="1418196" y="0"/>
                        </a:moveTo>
                        <a:lnTo>
                          <a:pt x="1365937" y="52358"/>
                        </a:lnTo>
                        <a:lnTo>
                          <a:pt x="1334990" y="76706"/>
                        </a:lnTo>
                        <a:lnTo>
                          <a:pt x="1301020" y="99732"/>
                        </a:lnTo>
                        <a:lnTo>
                          <a:pt x="1264169" y="121358"/>
                        </a:lnTo>
                        <a:lnTo>
                          <a:pt x="1224578" y="141506"/>
                        </a:lnTo>
                        <a:lnTo>
                          <a:pt x="1182389" y="160102"/>
                        </a:lnTo>
                        <a:lnTo>
                          <a:pt x="1137743" y="177066"/>
                        </a:lnTo>
                        <a:lnTo>
                          <a:pt x="1090782" y="192323"/>
                        </a:lnTo>
                        <a:lnTo>
                          <a:pt x="1041647" y="205795"/>
                        </a:lnTo>
                        <a:lnTo>
                          <a:pt x="990479" y="217406"/>
                        </a:lnTo>
                        <a:lnTo>
                          <a:pt x="937420" y="227078"/>
                        </a:lnTo>
                        <a:lnTo>
                          <a:pt x="882610" y="234735"/>
                        </a:lnTo>
                        <a:lnTo>
                          <a:pt x="826191" y="240299"/>
                        </a:lnTo>
                        <a:lnTo>
                          <a:pt x="768298" y="243694"/>
                        </a:lnTo>
                        <a:lnTo>
                          <a:pt x="709104" y="244843"/>
                        </a:lnTo>
                        <a:lnTo>
                          <a:pt x="1403254" y="244843"/>
                        </a:lnTo>
                        <a:lnTo>
                          <a:pt x="1406533" y="237892"/>
                        </a:lnTo>
                        <a:lnTo>
                          <a:pt x="1415235" y="207038"/>
                        </a:lnTo>
                        <a:lnTo>
                          <a:pt x="1418196" y="175501"/>
                        </a:lnTo>
                        <a:lnTo>
                          <a:pt x="1418196" y="0"/>
                        </a:lnTo>
                        <a:close/>
                      </a:path>
                    </a:pathLst>
                  </a:custGeom>
                  <a:grpFill/>
                </p:spPr>
                <p:txBody>
                  <a:bodyPr wrap="square" lIns="0" tIns="0" rIns="0" bIns="0" rtlCol="0"/>
                  <a:lstStyle/>
                  <a:p>
                    <a:endParaRPr sz="1050" dirty="0"/>
                  </a:p>
                </p:txBody>
              </p:sp>
              <p:sp>
                <p:nvSpPr>
                  <p:cNvPr id="71" name="bk object 21"/>
                  <p:cNvSpPr/>
                  <p:nvPr/>
                </p:nvSpPr>
                <p:spPr>
                  <a:xfrm>
                    <a:off x="6618838" y="7058861"/>
                    <a:ext cx="1418590" cy="506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8590" h="506729">
                        <a:moveTo>
                          <a:pt x="0" y="0"/>
                        </a:moveTo>
                        <a:lnTo>
                          <a:pt x="0" y="154216"/>
                        </a:lnTo>
                        <a:lnTo>
                          <a:pt x="2961" y="185753"/>
                        </a:lnTo>
                        <a:lnTo>
                          <a:pt x="25831" y="246639"/>
                        </a:lnTo>
                        <a:lnTo>
                          <a:pt x="69482" y="303702"/>
                        </a:lnTo>
                        <a:lnTo>
                          <a:pt x="98418" y="330461"/>
                        </a:lnTo>
                        <a:lnTo>
                          <a:pt x="131732" y="355858"/>
                        </a:lnTo>
                        <a:lnTo>
                          <a:pt x="169150" y="379758"/>
                        </a:lnTo>
                        <a:lnTo>
                          <a:pt x="210400" y="402024"/>
                        </a:lnTo>
                        <a:lnTo>
                          <a:pt x="255210" y="422522"/>
                        </a:lnTo>
                        <a:lnTo>
                          <a:pt x="303306" y="441116"/>
                        </a:lnTo>
                        <a:lnTo>
                          <a:pt x="354416" y="457670"/>
                        </a:lnTo>
                        <a:lnTo>
                          <a:pt x="408268" y="472050"/>
                        </a:lnTo>
                        <a:lnTo>
                          <a:pt x="464588" y="484118"/>
                        </a:lnTo>
                        <a:lnTo>
                          <a:pt x="523104" y="493741"/>
                        </a:lnTo>
                        <a:lnTo>
                          <a:pt x="583544" y="500782"/>
                        </a:lnTo>
                        <a:lnTo>
                          <a:pt x="645635" y="505106"/>
                        </a:lnTo>
                        <a:lnTo>
                          <a:pt x="709104" y="506577"/>
                        </a:lnTo>
                        <a:lnTo>
                          <a:pt x="772571" y="505106"/>
                        </a:lnTo>
                        <a:lnTo>
                          <a:pt x="834660" y="500782"/>
                        </a:lnTo>
                        <a:lnTo>
                          <a:pt x="895098" y="493741"/>
                        </a:lnTo>
                        <a:lnTo>
                          <a:pt x="953613" y="484118"/>
                        </a:lnTo>
                        <a:lnTo>
                          <a:pt x="1009933" y="472050"/>
                        </a:lnTo>
                        <a:lnTo>
                          <a:pt x="1063783" y="457670"/>
                        </a:lnTo>
                        <a:lnTo>
                          <a:pt x="1114892" y="441116"/>
                        </a:lnTo>
                        <a:lnTo>
                          <a:pt x="1162988" y="422522"/>
                        </a:lnTo>
                        <a:lnTo>
                          <a:pt x="1207796" y="402024"/>
                        </a:lnTo>
                        <a:lnTo>
                          <a:pt x="1249046" y="379758"/>
                        </a:lnTo>
                        <a:lnTo>
                          <a:pt x="1286464" y="355858"/>
                        </a:lnTo>
                        <a:lnTo>
                          <a:pt x="1319777" y="330461"/>
                        </a:lnTo>
                        <a:lnTo>
                          <a:pt x="1348714" y="303702"/>
                        </a:lnTo>
                        <a:lnTo>
                          <a:pt x="1392364" y="246639"/>
                        </a:lnTo>
                        <a:lnTo>
                          <a:pt x="1393212" y="244843"/>
                        </a:lnTo>
                        <a:lnTo>
                          <a:pt x="709104" y="244843"/>
                        </a:lnTo>
                        <a:lnTo>
                          <a:pt x="649862" y="243694"/>
                        </a:lnTo>
                        <a:lnTo>
                          <a:pt x="591949" y="240299"/>
                        </a:lnTo>
                        <a:lnTo>
                          <a:pt x="535507" y="234736"/>
                        </a:lnTo>
                        <a:lnTo>
                          <a:pt x="480680" y="227080"/>
                        </a:lnTo>
                        <a:lnTo>
                          <a:pt x="427608" y="217408"/>
                        </a:lnTo>
                        <a:lnTo>
                          <a:pt x="376432" y="205798"/>
                        </a:lnTo>
                        <a:lnTo>
                          <a:pt x="327293" y="192327"/>
                        </a:lnTo>
                        <a:lnTo>
                          <a:pt x="280333" y="177071"/>
                        </a:lnTo>
                        <a:lnTo>
                          <a:pt x="235693" y="160107"/>
                        </a:lnTo>
                        <a:lnTo>
                          <a:pt x="193513" y="141512"/>
                        </a:lnTo>
                        <a:lnTo>
                          <a:pt x="153935" y="121363"/>
                        </a:lnTo>
                        <a:lnTo>
                          <a:pt x="117099" y="99737"/>
                        </a:lnTo>
                        <a:lnTo>
                          <a:pt x="83147" y="76711"/>
                        </a:lnTo>
                        <a:lnTo>
                          <a:pt x="52219" y="52361"/>
                        </a:lnTo>
                        <a:lnTo>
                          <a:pt x="24456" y="26765"/>
                        </a:lnTo>
                        <a:lnTo>
                          <a:pt x="0" y="0"/>
                        </a:lnTo>
                        <a:close/>
                      </a:path>
                      <a:path w="1418590" h="506729">
                        <a:moveTo>
                          <a:pt x="1418196" y="0"/>
                        </a:moveTo>
                        <a:lnTo>
                          <a:pt x="1365946" y="52372"/>
                        </a:lnTo>
                        <a:lnTo>
                          <a:pt x="1335004" y="76725"/>
                        </a:lnTo>
                        <a:lnTo>
                          <a:pt x="1301038" y="99753"/>
                        </a:lnTo>
                        <a:lnTo>
                          <a:pt x="1264191" y="121380"/>
                        </a:lnTo>
                        <a:lnTo>
                          <a:pt x="1224603" y="141529"/>
                        </a:lnTo>
                        <a:lnTo>
                          <a:pt x="1182416" y="160123"/>
                        </a:lnTo>
                        <a:lnTo>
                          <a:pt x="1137772" y="177085"/>
                        </a:lnTo>
                        <a:lnTo>
                          <a:pt x="1090812" y="192339"/>
                        </a:lnTo>
                        <a:lnTo>
                          <a:pt x="1041677" y="205808"/>
                        </a:lnTo>
                        <a:lnTo>
                          <a:pt x="990507" y="217416"/>
                        </a:lnTo>
                        <a:lnTo>
                          <a:pt x="937446" y="227085"/>
                        </a:lnTo>
                        <a:lnTo>
                          <a:pt x="882632" y="234739"/>
                        </a:lnTo>
                        <a:lnTo>
                          <a:pt x="826209" y="240301"/>
                        </a:lnTo>
                        <a:lnTo>
                          <a:pt x="768313" y="243695"/>
                        </a:lnTo>
                        <a:lnTo>
                          <a:pt x="709104" y="244843"/>
                        </a:lnTo>
                        <a:lnTo>
                          <a:pt x="1393212" y="244843"/>
                        </a:lnTo>
                        <a:lnTo>
                          <a:pt x="1406533" y="216606"/>
                        </a:lnTo>
                        <a:lnTo>
                          <a:pt x="1415235" y="185753"/>
                        </a:lnTo>
                        <a:lnTo>
                          <a:pt x="1418196" y="154216"/>
                        </a:lnTo>
                        <a:lnTo>
                          <a:pt x="1418196" y="0"/>
                        </a:lnTo>
                        <a:close/>
                      </a:path>
                    </a:pathLst>
                  </a:custGeom>
                  <a:grpFill/>
                </p:spPr>
                <p:txBody>
                  <a:bodyPr wrap="square" lIns="0" tIns="0" rIns="0" bIns="0" rtlCol="0"/>
                  <a:lstStyle/>
                  <a:p>
                    <a:endParaRPr sz="1050" dirty="0"/>
                  </a:p>
                </p:txBody>
              </p:sp>
            </p:grpSp>
          </p:grpSp>
          <p:grpSp>
            <p:nvGrpSpPr>
              <p:cNvPr id="89" name="Group 88"/>
              <p:cNvGrpSpPr/>
              <p:nvPr/>
            </p:nvGrpSpPr>
            <p:grpSpPr>
              <a:xfrm>
                <a:off x="6539165" y="3046196"/>
                <a:ext cx="864000" cy="360000"/>
                <a:chOff x="6466598" y="3017704"/>
                <a:chExt cx="864000" cy="360000"/>
              </a:xfrm>
            </p:grpSpPr>
            <p:sp>
              <p:nvSpPr>
                <p:cNvPr id="14" name="TextBox 13"/>
                <p:cNvSpPr txBox="1"/>
                <p:nvPr/>
              </p:nvSpPr>
              <p:spPr>
                <a:xfrm>
                  <a:off x="6466598" y="3017704"/>
                  <a:ext cx="864000" cy="360000"/>
                </a:xfrm>
                <a:prstGeom prst="rect">
                  <a:avLst/>
                </a:prstGeom>
                <a:noFill/>
                <a:ln w="28575">
                  <a:solidFill>
                    <a:schemeClr val="bg2">
                      <a:lumMod val="75000"/>
                    </a:schemeClr>
                  </a:solidFill>
                </a:ln>
              </p:spPr>
              <p:txBody>
                <a:bodyPr wrap="none" lIns="54000" tIns="54000" rIns="54000" bIns="54000" rtlCol="0">
                  <a:noAutofit/>
                </a:bodyPr>
                <a:lstStyle/>
                <a:p>
                  <a:pPr defTabSz="1371600">
                    <a:defRPr/>
                  </a:pPr>
                  <a:r>
                    <a:rPr lang="en-US" sz="900" dirty="0">
                      <a:latin typeface="HelvNeue Light for IBM" charset="0"/>
                      <a:ea typeface="HelvNeue Light for IBM" charset="0"/>
                      <a:cs typeface="HelvNeue Light for IBM" charset="0"/>
                    </a:rPr>
                    <a:t>CMDB</a:t>
                  </a:r>
                </a:p>
              </p:txBody>
            </p:sp>
            <p:grpSp>
              <p:nvGrpSpPr>
                <p:cNvPr id="73" name="Group 72"/>
                <p:cNvGrpSpPr/>
                <p:nvPr/>
              </p:nvGrpSpPr>
              <p:grpSpPr>
                <a:xfrm>
                  <a:off x="7063298" y="3067646"/>
                  <a:ext cx="215108" cy="260116"/>
                  <a:chOff x="6618838" y="6548716"/>
                  <a:chExt cx="1418590" cy="1715414"/>
                </a:xfrm>
                <a:solidFill>
                  <a:schemeClr val="tx1">
                    <a:lumMod val="65000"/>
                    <a:lumOff val="35000"/>
                  </a:schemeClr>
                </a:solidFill>
              </p:grpSpPr>
              <p:sp>
                <p:nvSpPr>
                  <p:cNvPr id="74" name="bk object 18"/>
                  <p:cNvSpPr/>
                  <p:nvPr/>
                </p:nvSpPr>
                <p:spPr>
                  <a:xfrm>
                    <a:off x="6619861" y="6548716"/>
                    <a:ext cx="1416685" cy="685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6684" h="685800">
                        <a:moveTo>
                          <a:pt x="708075" y="0"/>
                        </a:moveTo>
                        <a:lnTo>
                          <a:pt x="645690" y="1422"/>
                        </a:lnTo>
                        <a:lnTo>
                          <a:pt x="584643" y="5605"/>
                        </a:lnTo>
                        <a:lnTo>
                          <a:pt x="525192" y="12418"/>
                        </a:lnTo>
                        <a:lnTo>
                          <a:pt x="467594" y="21733"/>
                        </a:lnTo>
                        <a:lnTo>
                          <a:pt x="412107" y="33422"/>
                        </a:lnTo>
                        <a:lnTo>
                          <a:pt x="358988" y="47355"/>
                        </a:lnTo>
                        <a:lnTo>
                          <a:pt x="308495" y="63403"/>
                        </a:lnTo>
                        <a:lnTo>
                          <a:pt x="260885" y="81437"/>
                        </a:lnTo>
                        <a:lnTo>
                          <a:pt x="216415" y="101330"/>
                        </a:lnTo>
                        <a:lnTo>
                          <a:pt x="175344" y="122951"/>
                        </a:lnTo>
                        <a:lnTo>
                          <a:pt x="137928" y="146172"/>
                        </a:lnTo>
                        <a:lnTo>
                          <a:pt x="104425" y="170864"/>
                        </a:lnTo>
                        <a:lnTo>
                          <a:pt x="75093" y="196899"/>
                        </a:lnTo>
                        <a:lnTo>
                          <a:pt x="29970" y="252480"/>
                        </a:lnTo>
                        <a:lnTo>
                          <a:pt x="4618" y="311883"/>
                        </a:lnTo>
                        <a:lnTo>
                          <a:pt x="0" y="342696"/>
                        </a:lnTo>
                        <a:lnTo>
                          <a:pt x="4618" y="373514"/>
                        </a:lnTo>
                        <a:lnTo>
                          <a:pt x="29970" y="432925"/>
                        </a:lnTo>
                        <a:lnTo>
                          <a:pt x="75093" y="488512"/>
                        </a:lnTo>
                        <a:lnTo>
                          <a:pt x="104425" y="514549"/>
                        </a:lnTo>
                        <a:lnTo>
                          <a:pt x="137928" y="539244"/>
                        </a:lnTo>
                        <a:lnTo>
                          <a:pt x="175344" y="562468"/>
                        </a:lnTo>
                        <a:lnTo>
                          <a:pt x="216415" y="584092"/>
                        </a:lnTo>
                        <a:lnTo>
                          <a:pt x="260885" y="603986"/>
                        </a:lnTo>
                        <a:lnTo>
                          <a:pt x="308495" y="622022"/>
                        </a:lnTo>
                        <a:lnTo>
                          <a:pt x="358988" y="638072"/>
                        </a:lnTo>
                        <a:lnTo>
                          <a:pt x="412107" y="652006"/>
                        </a:lnTo>
                        <a:lnTo>
                          <a:pt x="467594" y="663695"/>
                        </a:lnTo>
                        <a:lnTo>
                          <a:pt x="525192" y="673012"/>
                        </a:lnTo>
                        <a:lnTo>
                          <a:pt x="584643" y="679825"/>
                        </a:lnTo>
                        <a:lnTo>
                          <a:pt x="645690" y="684008"/>
                        </a:lnTo>
                        <a:lnTo>
                          <a:pt x="708075" y="685431"/>
                        </a:lnTo>
                        <a:lnTo>
                          <a:pt x="770459" y="684008"/>
                        </a:lnTo>
                        <a:lnTo>
                          <a:pt x="831505" y="679825"/>
                        </a:lnTo>
                        <a:lnTo>
                          <a:pt x="890955" y="673010"/>
                        </a:lnTo>
                        <a:lnTo>
                          <a:pt x="948553" y="663692"/>
                        </a:lnTo>
                        <a:lnTo>
                          <a:pt x="1004040" y="652002"/>
                        </a:lnTo>
                        <a:lnTo>
                          <a:pt x="1057160" y="638066"/>
                        </a:lnTo>
                        <a:lnTo>
                          <a:pt x="1107654" y="622015"/>
                        </a:lnTo>
                        <a:lnTo>
                          <a:pt x="1155265" y="603978"/>
                        </a:lnTo>
                        <a:lnTo>
                          <a:pt x="1199735" y="584082"/>
                        </a:lnTo>
                        <a:lnTo>
                          <a:pt x="1240808" y="562458"/>
                        </a:lnTo>
                        <a:lnTo>
                          <a:pt x="1278224" y="539233"/>
                        </a:lnTo>
                        <a:lnTo>
                          <a:pt x="1311728" y="514538"/>
                        </a:lnTo>
                        <a:lnTo>
                          <a:pt x="1341061" y="488501"/>
                        </a:lnTo>
                        <a:lnTo>
                          <a:pt x="1386184" y="432916"/>
                        </a:lnTo>
                        <a:lnTo>
                          <a:pt x="1411535" y="373510"/>
                        </a:lnTo>
                        <a:lnTo>
                          <a:pt x="1416151" y="342696"/>
                        </a:lnTo>
                        <a:lnTo>
                          <a:pt x="1411535" y="311883"/>
                        </a:lnTo>
                        <a:lnTo>
                          <a:pt x="1386184" y="252480"/>
                        </a:lnTo>
                        <a:lnTo>
                          <a:pt x="1341061" y="196899"/>
                        </a:lnTo>
                        <a:lnTo>
                          <a:pt x="1311728" y="170864"/>
                        </a:lnTo>
                        <a:lnTo>
                          <a:pt x="1278224" y="146172"/>
                        </a:lnTo>
                        <a:lnTo>
                          <a:pt x="1240808" y="122951"/>
                        </a:lnTo>
                        <a:lnTo>
                          <a:pt x="1199735" y="101330"/>
                        </a:lnTo>
                        <a:lnTo>
                          <a:pt x="1155265" y="81437"/>
                        </a:lnTo>
                        <a:lnTo>
                          <a:pt x="1107654" y="63403"/>
                        </a:lnTo>
                        <a:lnTo>
                          <a:pt x="1057160" y="47355"/>
                        </a:lnTo>
                        <a:lnTo>
                          <a:pt x="1004040" y="33422"/>
                        </a:lnTo>
                        <a:lnTo>
                          <a:pt x="948553" y="21733"/>
                        </a:lnTo>
                        <a:lnTo>
                          <a:pt x="890955" y="12418"/>
                        </a:lnTo>
                        <a:lnTo>
                          <a:pt x="831505" y="5605"/>
                        </a:lnTo>
                        <a:lnTo>
                          <a:pt x="770459" y="1422"/>
                        </a:lnTo>
                        <a:lnTo>
                          <a:pt x="708075" y="0"/>
                        </a:lnTo>
                        <a:close/>
                      </a:path>
                    </a:pathLst>
                  </a:custGeom>
                  <a:grpFill/>
                </p:spPr>
                <p:txBody>
                  <a:bodyPr wrap="square" lIns="0" tIns="0" rIns="0" bIns="0" rtlCol="0"/>
                  <a:lstStyle/>
                  <a:p>
                    <a:endParaRPr sz="1050" dirty="0"/>
                  </a:p>
                </p:txBody>
              </p:sp>
              <p:sp>
                <p:nvSpPr>
                  <p:cNvPr id="75" name="bk object 19"/>
                  <p:cNvSpPr/>
                  <p:nvPr/>
                </p:nvSpPr>
                <p:spPr>
                  <a:xfrm>
                    <a:off x="6618838" y="7742795"/>
                    <a:ext cx="1418590" cy="5213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8590" h="521334">
                        <a:moveTo>
                          <a:pt x="0" y="0"/>
                        </a:moveTo>
                        <a:lnTo>
                          <a:pt x="0" y="168516"/>
                        </a:lnTo>
                        <a:lnTo>
                          <a:pt x="2961" y="200053"/>
                        </a:lnTo>
                        <a:lnTo>
                          <a:pt x="25831" y="260940"/>
                        </a:lnTo>
                        <a:lnTo>
                          <a:pt x="69482" y="318004"/>
                        </a:lnTo>
                        <a:lnTo>
                          <a:pt x="98418" y="344765"/>
                        </a:lnTo>
                        <a:lnTo>
                          <a:pt x="131732" y="370163"/>
                        </a:lnTo>
                        <a:lnTo>
                          <a:pt x="169150" y="394063"/>
                        </a:lnTo>
                        <a:lnTo>
                          <a:pt x="210400" y="416331"/>
                        </a:lnTo>
                        <a:lnTo>
                          <a:pt x="255210" y="436830"/>
                        </a:lnTo>
                        <a:lnTo>
                          <a:pt x="303306" y="455425"/>
                        </a:lnTo>
                        <a:lnTo>
                          <a:pt x="354416" y="471980"/>
                        </a:lnTo>
                        <a:lnTo>
                          <a:pt x="408268" y="486360"/>
                        </a:lnTo>
                        <a:lnTo>
                          <a:pt x="464588" y="498429"/>
                        </a:lnTo>
                        <a:lnTo>
                          <a:pt x="523104" y="508053"/>
                        </a:lnTo>
                        <a:lnTo>
                          <a:pt x="583544" y="515094"/>
                        </a:lnTo>
                        <a:lnTo>
                          <a:pt x="645635" y="519418"/>
                        </a:lnTo>
                        <a:lnTo>
                          <a:pt x="709104" y="520890"/>
                        </a:lnTo>
                        <a:lnTo>
                          <a:pt x="772571" y="519418"/>
                        </a:lnTo>
                        <a:lnTo>
                          <a:pt x="834660" y="515094"/>
                        </a:lnTo>
                        <a:lnTo>
                          <a:pt x="895098" y="508053"/>
                        </a:lnTo>
                        <a:lnTo>
                          <a:pt x="953613" y="498429"/>
                        </a:lnTo>
                        <a:lnTo>
                          <a:pt x="1009933" y="486360"/>
                        </a:lnTo>
                        <a:lnTo>
                          <a:pt x="1063783" y="471980"/>
                        </a:lnTo>
                        <a:lnTo>
                          <a:pt x="1114892" y="455425"/>
                        </a:lnTo>
                        <a:lnTo>
                          <a:pt x="1162988" y="436830"/>
                        </a:lnTo>
                        <a:lnTo>
                          <a:pt x="1207796" y="416331"/>
                        </a:lnTo>
                        <a:lnTo>
                          <a:pt x="1249046" y="394063"/>
                        </a:lnTo>
                        <a:lnTo>
                          <a:pt x="1286464" y="370163"/>
                        </a:lnTo>
                        <a:lnTo>
                          <a:pt x="1319777" y="344765"/>
                        </a:lnTo>
                        <a:lnTo>
                          <a:pt x="1348714" y="318004"/>
                        </a:lnTo>
                        <a:lnTo>
                          <a:pt x="1392364" y="260940"/>
                        </a:lnTo>
                        <a:lnTo>
                          <a:pt x="1399923" y="244919"/>
                        </a:lnTo>
                        <a:lnTo>
                          <a:pt x="709104" y="244919"/>
                        </a:lnTo>
                        <a:lnTo>
                          <a:pt x="649862" y="243770"/>
                        </a:lnTo>
                        <a:lnTo>
                          <a:pt x="591949" y="240373"/>
                        </a:lnTo>
                        <a:lnTo>
                          <a:pt x="535507" y="234806"/>
                        </a:lnTo>
                        <a:lnTo>
                          <a:pt x="480680" y="227146"/>
                        </a:lnTo>
                        <a:lnTo>
                          <a:pt x="427608" y="217469"/>
                        </a:lnTo>
                        <a:lnTo>
                          <a:pt x="376432" y="205854"/>
                        </a:lnTo>
                        <a:lnTo>
                          <a:pt x="327294" y="192376"/>
                        </a:lnTo>
                        <a:lnTo>
                          <a:pt x="280333" y="177114"/>
                        </a:lnTo>
                        <a:lnTo>
                          <a:pt x="235693" y="160143"/>
                        </a:lnTo>
                        <a:lnTo>
                          <a:pt x="193513" y="141542"/>
                        </a:lnTo>
                        <a:lnTo>
                          <a:pt x="153935" y="121386"/>
                        </a:lnTo>
                        <a:lnTo>
                          <a:pt x="117099" y="99754"/>
                        </a:lnTo>
                        <a:lnTo>
                          <a:pt x="83147" y="76723"/>
                        </a:lnTo>
                        <a:lnTo>
                          <a:pt x="52219" y="52368"/>
                        </a:lnTo>
                        <a:lnTo>
                          <a:pt x="24456" y="26768"/>
                        </a:lnTo>
                        <a:lnTo>
                          <a:pt x="0" y="0"/>
                        </a:lnTo>
                        <a:close/>
                      </a:path>
                      <a:path w="1418590" h="521334">
                        <a:moveTo>
                          <a:pt x="1418196" y="0"/>
                        </a:moveTo>
                        <a:lnTo>
                          <a:pt x="1365946" y="52379"/>
                        </a:lnTo>
                        <a:lnTo>
                          <a:pt x="1335004" y="76737"/>
                        </a:lnTo>
                        <a:lnTo>
                          <a:pt x="1301038" y="99771"/>
                        </a:lnTo>
                        <a:lnTo>
                          <a:pt x="1264191" y="121403"/>
                        </a:lnTo>
                        <a:lnTo>
                          <a:pt x="1224603" y="141558"/>
                        </a:lnTo>
                        <a:lnTo>
                          <a:pt x="1182416" y="160159"/>
                        </a:lnTo>
                        <a:lnTo>
                          <a:pt x="1137772" y="177128"/>
                        </a:lnTo>
                        <a:lnTo>
                          <a:pt x="1090812" y="192389"/>
                        </a:lnTo>
                        <a:lnTo>
                          <a:pt x="1041677" y="205864"/>
                        </a:lnTo>
                        <a:lnTo>
                          <a:pt x="990507" y="217477"/>
                        </a:lnTo>
                        <a:lnTo>
                          <a:pt x="937446" y="227151"/>
                        </a:lnTo>
                        <a:lnTo>
                          <a:pt x="882632" y="234809"/>
                        </a:lnTo>
                        <a:lnTo>
                          <a:pt x="826209" y="240375"/>
                        </a:lnTo>
                        <a:lnTo>
                          <a:pt x="768313" y="243770"/>
                        </a:lnTo>
                        <a:lnTo>
                          <a:pt x="709104" y="244919"/>
                        </a:lnTo>
                        <a:lnTo>
                          <a:pt x="1399923" y="244919"/>
                        </a:lnTo>
                        <a:lnTo>
                          <a:pt x="1406533" y="230907"/>
                        </a:lnTo>
                        <a:lnTo>
                          <a:pt x="1415235" y="200053"/>
                        </a:lnTo>
                        <a:lnTo>
                          <a:pt x="1418196" y="168516"/>
                        </a:lnTo>
                        <a:lnTo>
                          <a:pt x="1418196" y="0"/>
                        </a:lnTo>
                        <a:close/>
                      </a:path>
                    </a:pathLst>
                  </a:custGeom>
                  <a:grpFill/>
                </p:spPr>
                <p:txBody>
                  <a:bodyPr wrap="square" lIns="0" tIns="0" rIns="0" bIns="0" rtlCol="0"/>
                  <a:lstStyle/>
                  <a:p>
                    <a:endParaRPr sz="1050" dirty="0"/>
                  </a:p>
                </p:txBody>
              </p:sp>
              <p:sp>
                <p:nvSpPr>
                  <p:cNvPr id="76" name="bk object 20"/>
                  <p:cNvSpPr/>
                  <p:nvPr/>
                </p:nvSpPr>
                <p:spPr>
                  <a:xfrm>
                    <a:off x="6618838" y="7390229"/>
                    <a:ext cx="1418590" cy="5283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8590" h="528320">
                        <a:moveTo>
                          <a:pt x="0" y="0"/>
                        </a:moveTo>
                        <a:lnTo>
                          <a:pt x="0" y="175501"/>
                        </a:lnTo>
                        <a:lnTo>
                          <a:pt x="2961" y="207038"/>
                        </a:lnTo>
                        <a:lnTo>
                          <a:pt x="25831" y="267925"/>
                        </a:lnTo>
                        <a:lnTo>
                          <a:pt x="69482" y="324989"/>
                        </a:lnTo>
                        <a:lnTo>
                          <a:pt x="98418" y="351750"/>
                        </a:lnTo>
                        <a:lnTo>
                          <a:pt x="131732" y="377148"/>
                        </a:lnTo>
                        <a:lnTo>
                          <a:pt x="169150" y="401048"/>
                        </a:lnTo>
                        <a:lnTo>
                          <a:pt x="210400" y="423316"/>
                        </a:lnTo>
                        <a:lnTo>
                          <a:pt x="255210" y="443815"/>
                        </a:lnTo>
                        <a:lnTo>
                          <a:pt x="303306" y="462410"/>
                        </a:lnTo>
                        <a:lnTo>
                          <a:pt x="354416" y="478965"/>
                        </a:lnTo>
                        <a:lnTo>
                          <a:pt x="408268" y="493345"/>
                        </a:lnTo>
                        <a:lnTo>
                          <a:pt x="464588" y="505414"/>
                        </a:lnTo>
                        <a:lnTo>
                          <a:pt x="523104" y="515038"/>
                        </a:lnTo>
                        <a:lnTo>
                          <a:pt x="583544" y="522079"/>
                        </a:lnTo>
                        <a:lnTo>
                          <a:pt x="645635" y="526403"/>
                        </a:lnTo>
                        <a:lnTo>
                          <a:pt x="709104" y="527875"/>
                        </a:lnTo>
                        <a:lnTo>
                          <a:pt x="772571" y="526403"/>
                        </a:lnTo>
                        <a:lnTo>
                          <a:pt x="834660" y="522079"/>
                        </a:lnTo>
                        <a:lnTo>
                          <a:pt x="895098" y="515038"/>
                        </a:lnTo>
                        <a:lnTo>
                          <a:pt x="953613" y="505414"/>
                        </a:lnTo>
                        <a:lnTo>
                          <a:pt x="1009933" y="493345"/>
                        </a:lnTo>
                        <a:lnTo>
                          <a:pt x="1063783" y="478965"/>
                        </a:lnTo>
                        <a:lnTo>
                          <a:pt x="1114892" y="462410"/>
                        </a:lnTo>
                        <a:lnTo>
                          <a:pt x="1162988" y="443815"/>
                        </a:lnTo>
                        <a:lnTo>
                          <a:pt x="1207796" y="423316"/>
                        </a:lnTo>
                        <a:lnTo>
                          <a:pt x="1249046" y="401048"/>
                        </a:lnTo>
                        <a:lnTo>
                          <a:pt x="1286464" y="377148"/>
                        </a:lnTo>
                        <a:lnTo>
                          <a:pt x="1319777" y="351750"/>
                        </a:lnTo>
                        <a:lnTo>
                          <a:pt x="1348714" y="324989"/>
                        </a:lnTo>
                        <a:lnTo>
                          <a:pt x="1392364" y="267925"/>
                        </a:lnTo>
                        <a:lnTo>
                          <a:pt x="1403254" y="244843"/>
                        </a:lnTo>
                        <a:lnTo>
                          <a:pt x="709104" y="244843"/>
                        </a:lnTo>
                        <a:lnTo>
                          <a:pt x="649857" y="243693"/>
                        </a:lnTo>
                        <a:lnTo>
                          <a:pt x="591938" y="240296"/>
                        </a:lnTo>
                        <a:lnTo>
                          <a:pt x="535492" y="234729"/>
                        </a:lnTo>
                        <a:lnTo>
                          <a:pt x="480661" y="227069"/>
                        </a:lnTo>
                        <a:lnTo>
                          <a:pt x="427585" y="217393"/>
                        </a:lnTo>
                        <a:lnTo>
                          <a:pt x="376408" y="205778"/>
                        </a:lnTo>
                        <a:lnTo>
                          <a:pt x="327268" y="192302"/>
                        </a:lnTo>
                        <a:lnTo>
                          <a:pt x="280308" y="177042"/>
                        </a:lnTo>
                        <a:lnTo>
                          <a:pt x="235669" y="160075"/>
                        </a:lnTo>
                        <a:lnTo>
                          <a:pt x="193491" y="141479"/>
                        </a:lnTo>
                        <a:lnTo>
                          <a:pt x="153916" y="121329"/>
                        </a:lnTo>
                        <a:lnTo>
                          <a:pt x="117083" y="99705"/>
                        </a:lnTo>
                        <a:lnTo>
                          <a:pt x="83135" y="76683"/>
                        </a:lnTo>
                        <a:lnTo>
                          <a:pt x="52211" y="52339"/>
                        </a:lnTo>
                        <a:lnTo>
                          <a:pt x="24453" y="26753"/>
                        </a:lnTo>
                        <a:lnTo>
                          <a:pt x="0" y="0"/>
                        </a:lnTo>
                        <a:close/>
                      </a:path>
                      <a:path w="1418590" h="528320">
                        <a:moveTo>
                          <a:pt x="1418196" y="0"/>
                        </a:moveTo>
                        <a:lnTo>
                          <a:pt x="1365937" y="52358"/>
                        </a:lnTo>
                        <a:lnTo>
                          <a:pt x="1334990" y="76706"/>
                        </a:lnTo>
                        <a:lnTo>
                          <a:pt x="1301020" y="99732"/>
                        </a:lnTo>
                        <a:lnTo>
                          <a:pt x="1264169" y="121358"/>
                        </a:lnTo>
                        <a:lnTo>
                          <a:pt x="1224578" y="141506"/>
                        </a:lnTo>
                        <a:lnTo>
                          <a:pt x="1182389" y="160102"/>
                        </a:lnTo>
                        <a:lnTo>
                          <a:pt x="1137743" y="177066"/>
                        </a:lnTo>
                        <a:lnTo>
                          <a:pt x="1090782" y="192323"/>
                        </a:lnTo>
                        <a:lnTo>
                          <a:pt x="1041647" y="205795"/>
                        </a:lnTo>
                        <a:lnTo>
                          <a:pt x="990479" y="217406"/>
                        </a:lnTo>
                        <a:lnTo>
                          <a:pt x="937420" y="227078"/>
                        </a:lnTo>
                        <a:lnTo>
                          <a:pt x="882610" y="234735"/>
                        </a:lnTo>
                        <a:lnTo>
                          <a:pt x="826191" y="240299"/>
                        </a:lnTo>
                        <a:lnTo>
                          <a:pt x="768298" y="243694"/>
                        </a:lnTo>
                        <a:lnTo>
                          <a:pt x="709104" y="244843"/>
                        </a:lnTo>
                        <a:lnTo>
                          <a:pt x="1403254" y="244843"/>
                        </a:lnTo>
                        <a:lnTo>
                          <a:pt x="1406533" y="237892"/>
                        </a:lnTo>
                        <a:lnTo>
                          <a:pt x="1415235" y="207038"/>
                        </a:lnTo>
                        <a:lnTo>
                          <a:pt x="1418196" y="175501"/>
                        </a:lnTo>
                        <a:lnTo>
                          <a:pt x="1418196" y="0"/>
                        </a:lnTo>
                        <a:close/>
                      </a:path>
                    </a:pathLst>
                  </a:custGeom>
                  <a:grpFill/>
                </p:spPr>
                <p:txBody>
                  <a:bodyPr wrap="square" lIns="0" tIns="0" rIns="0" bIns="0" rtlCol="0"/>
                  <a:lstStyle/>
                  <a:p>
                    <a:endParaRPr sz="1050" dirty="0"/>
                  </a:p>
                </p:txBody>
              </p:sp>
              <p:sp>
                <p:nvSpPr>
                  <p:cNvPr id="77" name="bk object 21"/>
                  <p:cNvSpPr/>
                  <p:nvPr/>
                </p:nvSpPr>
                <p:spPr>
                  <a:xfrm>
                    <a:off x="6618838" y="7058861"/>
                    <a:ext cx="1418590" cy="506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8590" h="506729">
                        <a:moveTo>
                          <a:pt x="0" y="0"/>
                        </a:moveTo>
                        <a:lnTo>
                          <a:pt x="0" y="154216"/>
                        </a:lnTo>
                        <a:lnTo>
                          <a:pt x="2961" y="185753"/>
                        </a:lnTo>
                        <a:lnTo>
                          <a:pt x="25831" y="246639"/>
                        </a:lnTo>
                        <a:lnTo>
                          <a:pt x="69482" y="303702"/>
                        </a:lnTo>
                        <a:lnTo>
                          <a:pt x="98418" y="330461"/>
                        </a:lnTo>
                        <a:lnTo>
                          <a:pt x="131732" y="355858"/>
                        </a:lnTo>
                        <a:lnTo>
                          <a:pt x="169150" y="379758"/>
                        </a:lnTo>
                        <a:lnTo>
                          <a:pt x="210400" y="402024"/>
                        </a:lnTo>
                        <a:lnTo>
                          <a:pt x="255210" y="422522"/>
                        </a:lnTo>
                        <a:lnTo>
                          <a:pt x="303306" y="441116"/>
                        </a:lnTo>
                        <a:lnTo>
                          <a:pt x="354416" y="457670"/>
                        </a:lnTo>
                        <a:lnTo>
                          <a:pt x="408268" y="472050"/>
                        </a:lnTo>
                        <a:lnTo>
                          <a:pt x="464588" y="484118"/>
                        </a:lnTo>
                        <a:lnTo>
                          <a:pt x="523104" y="493741"/>
                        </a:lnTo>
                        <a:lnTo>
                          <a:pt x="583544" y="500782"/>
                        </a:lnTo>
                        <a:lnTo>
                          <a:pt x="645635" y="505106"/>
                        </a:lnTo>
                        <a:lnTo>
                          <a:pt x="709104" y="506577"/>
                        </a:lnTo>
                        <a:lnTo>
                          <a:pt x="772571" y="505106"/>
                        </a:lnTo>
                        <a:lnTo>
                          <a:pt x="834660" y="500782"/>
                        </a:lnTo>
                        <a:lnTo>
                          <a:pt x="895098" y="493741"/>
                        </a:lnTo>
                        <a:lnTo>
                          <a:pt x="953613" y="484118"/>
                        </a:lnTo>
                        <a:lnTo>
                          <a:pt x="1009933" y="472050"/>
                        </a:lnTo>
                        <a:lnTo>
                          <a:pt x="1063783" y="457670"/>
                        </a:lnTo>
                        <a:lnTo>
                          <a:pt x="1114892" y="441116"/>
                        </a:lnTo>
                        <a:lnTo>
                          <a:pt x="1162988" y="422522"/>
                        </a:lnTo>
                        <a:lnTo>
                          <a:pt x="1207796" y="402024"/>
                        </a:lnTo>
                        <a:lnTo>
                          <a:pt x="1249046" y="379758"/>
                        </a:lnTo>
                        <a:lnTo>
                          <a:pt x="1286464" y="355858"/>
                        </a:lnTo>
                        <a:lnTo>
                          <a:pt x="1319777" y="330461"/>
                        </a:lnTo>
                        <a:lnTo>
                          <a:pt x="1348714" y="303702"/>
                        </a:lnTo>
                        <a:lnTo>
                          <a:pt x="1392364" y="246639"/>
                        </a:lnTo>
                        <a:lnTo>
                          <a:pt x="1393212" y="244843"/>
                        </a:lnTo>
                        <a:lnTo>
                          <a:pt x="709104" y="244843"/>
                        </a:lnTo>
                        <a:lnTo>
                          <a:pt x="649862" y="243694"/>
                        </a:lnTo>
                        <a:lnTo>
                          <a:pt x="591949" y="240299"/>
                        </a:lnTo>
                        <a:lnTo>
                          <a:pt x="535507" y="234736"/>
                        </a:lnTo>
                        <a:lnTo>
                          <a:pt x="480680" y="227080"/>
                        </a:lnTo>
                        <a:lnTo>
                          <a:pt x="427608" y="217408"/>
                        </a:lnTo>
                        <a:lnTo>
                          <a:pt x="376432" y="205798"/>
                        </a:lnTo>
                        <a:lnTo>
                          <a:pt x="327293" y="192327"/>
                        </a:lnTo>
                        <a:lnTo>
                          <a:pt x="280333" y="177071"/>
                        </a:lnTo>
                        <a:lnTo>
                          <a:pt x="235693" y="160107"/>
                        </a:lnTo>
                        <a:lnTo>
                          <a:pt x="193513" y="141512"/>
                        </a:lnTo>
                        <a:lnTo>
                          <a:pt x="153935" y="121363"/>
                        </a:lnTo>
                        <a:lnTo>
                          <a:pt x="117099" y="99737"/>
                        </a:lnTo>
                        <a:lnTo>
                          <a:pt x="83147" y="76711"/>
                        </a:lnTo>
                        <a:lnTo>
                          <a:pt x="52219" y="52361"/>
                        </a:lnTo>
                        <a:lnTo>
                          <a:pt x="24456" y="26765"/>
                        </a:lnTo>
                        <a:lnTo>
                          <a:pt x="0" y="0"/>
                        </a:lnTo>
                        <a:close/>
                      </a:path>
                      <a:path w="1418590" h="506729">
                        <a:moveTo>
                          <a:pt x="1418196" y="0"/>
                        </a:moveTo>
                        <a:lnTo>
                          <a:pt x="1365946" y="52372"/>
                        </a:lnTo>
                        <a:lnTo>
                          <a:pt x="1335004" y="76725"/>
                        </a:lnTo>
                        <a:lnTo>
                          <a:pt x="1301038" y="99753"/>
                        </a:lnTo>
                        <a:lnTo>
                          <a:pt x="1264191" y="121380"/>
                        </a:lnTo>
                        <a:lnTo>
                          <a:pt x="1224603" y="141529"/>
                        </a:lnTo>
                        <a:lnTo>
                          <a:pt x="1182416" y="160123"/>
                        </a:lnTo>
                        <a:lnTo>
                          <a:pt x="1137772" y="177085"/>
                        </a:lnTo>
                        <a:lnTo>
                          <a:pt x="1090812" y="192339"/>
                        </a:lnTo>
                        <a:lnTo>
                          <a:pt x="1041677" y="205808"/>
                        </a:lnTo>
                        <a:lnTo>
                          <a:pt x="990507" y="217416"/>
                        </a:lnTo>
                        <a:lnTo>
                          <a:pt x="937446" y="227085"/>
                        </a:lnTo>
                        <a:lnTo>
                          <a:pt x="882632" y="234739"/>
                        </a:lnTo>
                        <a:lnTo>
                          <a:pt x="826209" y="240301"/>
                        </a:lnTo>
                        <a:lnTo>
                          <a:pt x="768313" y="243695"/>
                        </a:lnTo>
                        <a:lnTo>
                          <a:pt x="709104" y="244843"/>
                        </a:lnTo>
                        <a:lnTo>
                          <a:pt x="1393212" y="244843"/>
                        </a:lnTo>
                        <a:lnTo>
                          <a:pt x="1406533" y="216606"/>
                        </a:lnTo>
                        <a:lnTo>
                          <a:pt x="1415235" y="185753"/>
                        </a:lnTo>
                        <a:lnTo>
                          <a:pt x="1418196" y="154216"/>
                        </a:lnTo>
                        <a:lnTo>
                          <a:pt x="1418196" y="0"/>
                        </a:lnTo>
                        <a:close/>
                      </a:path>
                    </a:pathLst>
                  </a:custGeom>
                  <a:grpFill/>
                </p:spPr>
                <p:txBody>
                  <a:bodyPr wrap="square" lIns="0" tIns="0" rIns="0" bIns="0" rtlCol="0"/>
                  <a:lstStyle/>
                  <a:p>
                    <a:endParaRPr sz="1050" dirty="0"/>
                  </a:p>
                </p:txBody>
              </p:sp>
            </p:grpSp>
          </p:grpSp>
        </p:grpSp>
        <p:cxnSp>
          <p:nvCxnSpPr>
            <p:cNvPr id="132" name="Straight Arrow Connector 131"/>
            <p:cNvCxnSpPr/>
            <p:nvPr/>
          </p:nvCxnSpPr>
          <p:spPr>
            <a:xfrm>
              <a:off x="6758774" y="3826182"/>
              <a:ext cx="0" cy="252000"/>
            </a:xfrm>
            <a:prstGeom prst="straightConnector1">
              <a:avLst/>
            </a:prstGeom>
            <a:noFill/>
            <a:ln w="28575" cap="flat">
              <a:solidFill>
                <a:schemeClr val="accent5"/>
              </a:solidFill>
              <a:prstDash val="solid"/>
              <a:miter lim="400000"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3" name="Straight Arrow Connector 132"/>
            <p:cNvCxnSpPr/>
            <p:nvPr/>
          </p:nvCxnSpPr>
          <p:spPr>
            <a:xfrm>
              <a:off x="7953263" y="3826182"/>
              <a:ext cx="0" cy="252000"/>
            </a:xfrm>
            <a:prstGeom prst="straightConnector1">
              <a:avLst/>
            </a:prstGeom>
            <a:noFill/>
            <a:ln w="28575" cap="flat">
              <a:solidFill>
                <a:schemeClr val="accent5"/>
              </a:solidFill>
              <a:prstDash val="solid"/>
              <a:miter lim="400000"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4" name="Straight Arrow Connector 133"/>
            <p:cNvCxnSpPr/>
            <p:nvPr/>
          </p:nvCxnSpPr>
          <p:spPr>
            <a:xfrm>
              <a:off x="6758774" y="3065481"/>
              <a:ext cx="0" cy="252000"/>
            </a:xfrm>
            <a:prstGeom prst="straightConnector1">
              <a:avLst/>
            </a:prstGeom>
            <a:noFill/>
            <a:ln w="28575" cap="flat">
              <a:solidFill>
                <a:schemeClr val="accent5"/>
              </a:solidFill>
              <a:prstDash val="solid"/>
              <a:miter lim="400000"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5" name="Straight Arrow Connector 134"/>
            <p:cNvCxnSpPr/>
            <p:nvPr/>
          </p:nvCxnSpPr>
          <p:spPr>
            <a:xfrm>
              <a:off x="7953263" y="3065481"/>
              <a:ext cx="0" cy="252000"/>
            </a:xfrm>
            <a:prstGeom prst="straightConnector1">
              <a:avLst/>
            </a:prstGeom>
            <a:noFill/>
            <a:ln w="28575" cap="flat">
              <a:solidFill>
                <a:schemeClr val="accent5"/>
              </a:solidFill>
              <a:prstDash val="solid"/>
              <a:miter lim="400000"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6" name="Straight Arrow Connector 135"/>
            <p:cNvCxnSpPr/>
            <p:nvPr/>
          </p:nvCxnSpPr>
          <p:spPr>
            <a:xfrm rot="5400000">
              <a:off x="5814600" y="4082187"/>
              <a:ext cx="0" cy="324000"/>
            </a:xfrm>
            <a:prstGeom prst="straightConnector1">
              <a:avLst/>
            </a:prstGeom>
            <a:noFill/>
            <a:ln w="28575" cap="flat">
              <a:solidFill>
                <a:schemeClr val="accent5"/>
              </a:solidFill>
              <a:prstDash val="solid"/>
              <a:miter lim="400000"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41" name="Group 140"/>
            <p:cNvGrpSpPr/>
            <p:nvPr/>
          </p:nvGrpSpPr>
          <p:grpSpPr>
            <a:xfrm>
              <a:off x="4441909" y="5845202"/>
              <a:ext cx="177522" cy="360000"/>
              <a:chOff x="4048349" y="5828618"/>
              <a:chExt cx="177522" cy="360000"/>
            </a:xfrm>
          </p:grpSpPr>
          <p:cxnSp>
            <p:nvCxnSpPr>
              <p:cNvPr id="139" name="Straight Arrow Connector 138"/>
              <p:cNvCxnSpPr/>
              <p:nvPr/>
            </p:nvCxnSpPr>
            <p:spPr>
              <a:xfrm>
                <a:off x="4048349" y="5828618"/>
                <a:ext cx="0" cy="360000"/>
              </a:xfrm>
              <a:prstGeom prst="straightConnector1">
                <a:avLst/>
              </a:prstGeom>
              <a:noFill/>
              <a:ln w="28575" cap="flat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0" name="Straight Arrow Connector 139"/>
              <p:cNvCxnSpPr/>
              <p:nvPr/>
            </p:nvCxnSpPr>
            <p:spPr>
              <a:xfrm>
                <a:off x="4225871" y="5828618"/>
                <a:ext cx="0" cy="360000"/>
              </a:xfrm>
              <a:prstGeom prst="straightConnector1">
                <a:avLst/>
              </a:prstGeom>
              <a:noFill/>
              <a:ln w="28575" cap="flat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 lim="400000"/>
                <a:headEnd type="triangl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grpSp>
          <p:nvGrpSpPr>
            <p:cNvPr id="142" name="Group 141"/>
            <p:cNvGrpSpPr/>
            <p:nvPr/>
          </p:nvGrpSpPr>
          <p:grpSpPr>
            <a:xfrm>
              <a:off x="10709742" y="5845202"/>
              <a:ext cx="177522" cy="360000"/>
              <a:chOff x="4048349" y="5828618"/>
              <a:chExt cx="177522" cy="360000"/>
            </a:xfrm>
          </p:grpSpPr>
          <p:cxnSp>
            <p:nvCxnSpPr>
              <p:cNvPr id="143" name="Straight Arrow Connector 142"/>
              <p:cNvCxnSpPr/>
              <p:nvPr/>
            </p:nvCxnSpPr>
            <p:spPr>
              <a:xfrm>
                <a:off x="4048349" y="5828618"/>
                <a:ext cx="0" cy="360000"/>
              </a:xfrm>
              <a:prstGeom prst="straightConnector1">
                <a:avLst/>
              </a:prstGeom>
              <a:noFill/>
              <a:ln w="28575" cap="flat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 lim="400000"/>
                <a:headEnd type="none" w="med" len="med"/>
                <a:tailEnd type="triangl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Straight Arrow Connector 143"/>
              <p:cNvCxnSpPr/>
              <p:nvPr/>
            </p:nvCxnSpPr>
            <p:spPr>
              <a:xfrm>
                <a:off x="4225871" y="5828618"/>
                <a:ext cx="0" cy="360000"/>
              </a:xfrm>
              <a:prstGeom prst="straightConnector1">
                <a:avLst/>
              </a:prstGeom>
              <a:noFill/>
              <a:ln w="28575" cap="flat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 lim="400000"/>
                <a:headEnd type="triangle" w="med" len="med"/>
                <a:tailEnd type="none" w="med" len="med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145" name="Straight Arrow Connector 144"/>
            <p:cNvCxnSpPr/>
            <p:nvPr/>
          </p:nvCxnSpPr>
          <p:spPr>
            <a:xfrm>
              <a:off x="5814600" y="1621648"/>
              <a:ext cx="0" cy="216000"/>
            </a:xfrm>
            <a:prstGeom prst="straightConnector1">
              <a:avLst/>
            </a:prstGeom>
            <a:noFill/>
            <a:ln w="28575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400000"/>
              <a:headEnd type="triangl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7" name="Straight Arrow Connector 146"/>
            <p:cNvCxnSpPr/>
            <p:nvPr/>
          </p:nvCxnSpPr>
          <p:spPr>
            <a:xfrm>
              <a:off x="7527940" y="1621648"/>
              <a:ext cx="0" cy="216000"/>
            </a:xfrm>
            <a:prstGeom prst="straightConnector1">
              <a:avLst/>
            </a:prstGeom>
            <a:noFill/>
            <a:ln w="28575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400000"/>
              <a:headEnd type="triangl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8" name="Straight Arrow Connector 147"/>
            <p:cNvCxnSpPr/>
            <p:nvPr/>
          </p:nvCxnSpPr>
          <p:spPr>
            <a:xfrm rot="16200000">
              <a:off x="4885371" y="1892499"/>
              <a:ext cx="0" cy="216000"/>
            </a:xfrm>
            <a:prstGeom prst="straightConnector1">
              <a:avLst/>
            </a:prstGeom>
            <a:noFill/>
            <a:ln w="28575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400000"/>
              <a:headEnd type="triangl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9" name="Straight Arrow Connector 148"/>
            <p:cNvCxnSpPr/>
            <p:nvPr/>
          </p:nvCxnSpPr>
          <p:spPr>
            <a:xfrm rot="16200000">
              <a:off x="4885371" y="2341086"/>
              <a:ext cx="0" cy="216000"/>
            </a:xfrm>
            <a:prstGeom prst="straightConnector1">
              <a:avLst/>
            </a:prstGeom>
            <a:noFill/>
            <a:ln w="28575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400000"/>
              <a:headEnd type="triangl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0" name="Straight Arrow Connector 149"/>
            <p:cNvCxnSpPr/>
            <p:nvPr/>
          </p:nvCxnSpPr>
          <p:spPr>
            <a:xfrm rot="16200000">
              <a:off x="4885371" y="2789672"/>
              <a:ext cx="0" cy="216000"/>
            </a:xfrm>
            <a:prstGeom prst="straightConnector1">
              <a:avLst/>
            </a:prstGeom>
            <a:noFill/>
            <a:ln w="28575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400000"/>
              <a:headEnd type="triangl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1" name="Straight Arrow Connector 150"/>
            <p:cNvCxnSpPr/>
            <p:nvPr/>
          </p:nvCxnSpPr>
          <p:spPr>
            <a:xfrm rot="16200000">
              <a:off x="2178517" y="1233908"/>
              <a:ext cx="0" cy="216000"/>
            </a:xfrm>
            <a:prstGeom prst="straightConnector1">
              <a:avLst/>
            </a:prstGeom>
            <a:noFill/>
            <a:ln w="28575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400000"/>
              <a:headEnd type="triangl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2" name="Straight Arrow Connector 151"/>
            <p:cNvCxnSpPr/>
            <p:nvPr/>
          </p:nvCxnSpPr>
          <p:spPr>
            <a:xfrm rot="16200000">
              <a:off x="2178517" y="1659344"/>
              <a:ext cx="0" cy="216000"/>
            </a:xfrm>
            <a:prstGeom prst="straightConnector1">
              <a:avLst/>
            </a:prstGeom>
            <a:noFill/>
            <a:ln w="28575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400000"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3" name="Straight Arrow Connector 152"/>
            <p:cNvCxnSpPr/>
            <p:nvPr/>
          </p:nvCxnSpPr>
          <p:spPr>
            <a:xfrm rot="16200000">
              <a:off x="2178517" y="2084781"/>
              <a:ext cx="0" cy="216000"/>
            </a:xfrm>
            <a:prstGeom prst="straightConnector1">
              <a:avLst/>
            </a:prstGeom>
            <a:noFill/>
            <a:ln w="28575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4" name="Straight Arrow Connector 153"/>
            <p:cNvCxnSpPr/>
            <p:nvPr/>
          </p:nvCxnSpPr>
          <p:spPr>
            <a:xfrm rot="16200000">
              <a:off x="2178517" y="2574761"/>
              <a:ext cx="0" cy="216000"/>
            </a:xfrm>
            <a:prstGeom prst="straightConnector1">
              <a:avLst/>
            </a:prstGeom>
            <a:noFill/>
            <a:ln w="28575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400000"/>
              <a:headEnd type="triangl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5" name="Straight Arrow Connector 154"/>
            <p:cNvCxnSpPr/>
            <p:nvPr/>
          </p:nvCxnSpPr>
          <p:spPr>
            <a:xfrm rot="16200000">
              <a:off x="2178517" y="3000197"/>
              <a:ext cx="0" cy="216000"/>
            </a:xfrm>
            <a:prstGeom prst="straightConnector1">
              <a:avLst/>
            </a:prstGeom>
            <a:noFill/>
            <a:ln w="28575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400000"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6" name="Straight Arrow Connector 155"/>
            <p:cNvCxnSpPr/>
            <p:nvPr/>
          </p:nvCxnSpPr>
          <p:spPr>
            <a:xfrm rot="16200000">
              <a:off x="2178517" y="3425634"/>
              <a:ext cx="0" cy="216000"/>
            </a:xfrm>
            <a:prstGeom prst="straightConnector1">
              <a:avLst/>
            </a:prstGeom>
            <a:noFill/>
            <a:ln w="28575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04" name="Rectangle: Rounded Corners 4"/>
          <p:cNvSpPr/>
          <p:nvPr/>
        </p:nvSpPr>
        <p:spPr>
          <a:xfrm>
            <a:off x="2606236" y="3561532"/>
            <a:ext cx="1620000" cy="297000"/>
          </a:xfrm>
          <a:prstGeom prst="rect">
            <a:avLst/>
          </a:prstGeom>
          <a:solidFill>
            <a:schemeClr val="tx2">
              <a:lumMod val="20000"/>
              <a:lumOff val="80000"/>
              <a:alpha val="85000"/>
            </a:schemeClr>
          </a:solidFill>
          <a:ln w="28575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wrap="square" lIns="54000" tIns="54000" rIns="54000" bIns="54000" rtlCol="0" anchor="ctr">
            <a:noAutofit/>
          </a:bodyPr>
          <a:lstStyle/>
          <a:p>
            <a:pPr defTabSz="137160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AU" sz="900" dirty="0">
                <a:solidFill>
                  <a:prstClr val="black"/>
                </a:solidFill>
                <a:latin typeface="HelvNeue Light for IBM" charset="0"/>
                <a:ea typeface="HelvNeue Light for IBM" charset="0"/>
                <a:cs typeface="HelvNeue Light for IBM" charset="0"/>
              </a:rPr>
              <a:t>TPC</a:t>
            </a:r>
            <a:endParaRPr lang="en-US" sz="900" b="0" dirty="0">
              <a:solidFill>
                <a:prstClr val="black"/>
              </a:solidFill>
              <a:latin typeface="HelvNeue Light for IBM" charset="0"/>
              <a:ea typeface="HelvNeue Light for IBM" charset="0"/>
              <a:cs typeface="HelvNeue Light for IBM" charset="0"/>
            </a:endParaRPr>
          </a:p>
          <a:p>
            <a:pPr defTabSz="137160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AU" sz="900" dirty="0">
                <a:solidFill>
                  <a:prstClr val="black"/>
                </a:solidFill>
                <a:latin typeface="HelvNeue Light for IBM" charset="0"/>
                <a:ea typeface="HelvNeue Light for IBM" charset="0"/>
                <a:cs typeface="HelvNeue Light for IBM" charset="0"/>
              </a:rPr>
              <a:t>Storage</a:t>
            </a:r>
            <a:endParaRPr lang="en-US" sz="900" b="0" dirty="0">
              <a:solidFill>
                <a:prstClr val="black"/>
              </a:solidFill>
              <a:latin typeface="HelvNeue Light for IBM" charset="0"/>
              <a:ea typeface="HelvNeue Light for IBM" charset="0"/>
              <a:cs typeface="HelvNeue Light for IBM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19194" y="2217626"/>
            <a:ext cx="2107476" cy="925085"/>
            <a:chOff x="8825592" y="1813834"/>
            <a:chExt cx="2809968" cy="1233447"/>
          </a:xfrm>
        </p:grpSpPr>
        <p:sp>
          <p:nvSpPr>
            <p:cNvPr id="126" name="Rectangle: Rounded Corners 151">
              <a:extLst>
                <a:ext uri="{FF2B5EF4-FFF2-40B4-BE49-F238E27FC236}">
                  <a16:creationId xmlns="" xmlns:a16="http://schemas.microsoft.com/office/drawing/2014/main" id="{8259353E-AF74-4D3E-B1A3-8BF5AC371690}"/>
                </a:ext>
              </a:extLst>
            </p:cNvPr>
            <p:cNvSpPr/>
            <p:nvPr/>
          </p:nvSpPr>
          <p:spPr>
            <a:xfrm>
              <a:off x="8825592" y="1813834"/>
              <a:ext cx="2809968" cy="1233447"/>
            </a:xfrm>
            <a:prstGeom prst="rect">
              <a:avLst/>
            </a:prstGeom>
            <a:noFill/>
            <a:ln w="57150" cap="flat" cmpd="sng" algn="ctr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wrap="none" lIns="0" tIns="54000" rIns="0" bIns="54000" rtlCol="0" anchor="t" anchorCtr="0">
              <a:noAutofit/>
            </a:bodyPr>
            <a:lstStyle/>
            <a:p>
              <a:pPr defTabSz="13716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900" b="0" dirty="0" smtClean="0">
                  <a:latin typeface="HelvNeue Bold for IBM" charset="0"/>
                  <a:ea typeface="HelvNeue Bold for IBM" charset="0"/>
                  <a:cs typeface="HelvNeue Bold for IBM" charset="0"/>
                </a:rPr>
                <a:t>Customer </a:t>
              </a:r>
              <a:r>
                <a:rPr lang="en-US" sz="900" b="0" dirty="0">
                  <a:latin typeface="HelvNeue Bold for IBM" charset="0"/>
                  <a:ea typeface="HelvNeue Bold for IBM" charset="0"/>
                  <a:cs typeface="HelvNeue Bold for IBM" charset="0"/>
                </a:rPr>
                <a:t>ServiceNow</a:t>
              </a:r>
            </a:p>
          </p:txBody>
        </p:sp>
        <p:grpSp>
          <p:nvGrpSpPr>
            <p:cNvPr id="129" name="Group 128"/>
            <p:cNvGrpSpPr/>
            <p:nvPr/>
          </p:nvGrpSpPr>
          <p:grpSpPr>
            <a:xfrm>
              <a:off x="9727634" y="2114943"/>
              <a:ext cx="1707651" cy="789388"/>
              <a:chOff x="8779462" y="2113024"/>
              <a:chExt cx="1707651" cy="789388"/>
            </a:xfrm>
          </p:grpSpPr>
          <p:sp>
            <p:nvSpPr>
              <p:cNvPr id="130" name="TextBox 129">
                <a:extLst>
                  <a:ext uri="{FF2B5EF4-FFF2-40B4-BE49-F238E27FC236}">
                    <a16:creationId xmlns="" xmlns:a16="http://schemas.microsoft.com/office/drawing/2014/main" id="{531C9066-36D5-4C24-B8F5-F430EC5FE558}"/>
                  </a:ext>
                </a:extLst>
              </p:cNvPr>
              <p:cNvSpPr txBox="1"/>
              <p:nvPr/>
            </p:nvSpPr>
            <p:spPr>
              <a:xfrm>
                <a:off x="8779462" y="2113024"/>
                <a:ext cx="720000" cy="389654"/>
              </a:xfrm>
              <a:prstGeom prst="rect">
                <a:avLst/>
              </a:prstGeom>
              <a:noFill/>
              <a:ln w="28575">
                <a:solidFill>
                  <a:schemeClr val="bg2">
                    <a:lumMod val="75000"/>
                  </a:schemeClr>
                </a:solidFill>
              </a:ln>
            </p:spPr>
            <p:txBody>
              <a:bodyPr wrap="square" lIns="27000" tIns="27000" rIns="27000" bIns="27000" rtlCol="0">
                <a:noAutofit/>
              </a:bodyPr>
              <a:lstStyle>
                <a:defPPr marL="0" marR="0" indent="0" algn="l" defTabSz="544251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071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algn="l" defTabSz="1828800" hangingPunct="1">
                  <a:defRPr sz="1000" kern="1200">
                    <a:solidFill>
                      <a:schemeClr val="tx1"/>
                    </a:solidFill>
                    <a:latin typeface="HelvNeue Light for IBM" charset="0"/>
                    <a:ea typeface="HelvNeue Light for IBM" charset="0"/>
                    <a:cs typeface="HelvNeue Light for IBM" charset="0"/>
                  </a:defRPr>
                </a:lvl1pPr>
              </a:lstStyle>
              <a:p>
                <a:r>
                  <a:rPr lang="en-US" sz="750" dirty="0"/>
                  <a:t>Incident Problem</a:t>
                </a:r>
              </a:p>
            </p:txBody>
          </p:sp>
          <p:grpSp>
            <p:nvGrpSpPr>
              <p:cNvPr id="131" name="Group 130"/>
              <p:cNvGrpSpPr/>
              <p:nvPr/>
            </p:nvGrpSpPr>
            <p:grpSpPr>
              <a:xfrm>
                <a:off x="9623113" y="2113024"/>
                <a:ext cx="864000" cy="360000"/>
                <a:chOff x="6466597" y="2395107"/>
                <a:chExt cx="864000" cy="360000"/>
              </a:xfrm>
            </p:grpSpPr>
            <p:sp>
              <p:nvSpPr>
                <p:cNvPr id="162" name="TextBox 161">
                  <a:extLst>
                    <a:ext uri="{FF2B5EF4-FFF2-40B4-BE49-F238E27FC236}">
                      <a16:creationId xmlns="" xmlns:a16="http://schemas.microsoft.com/office/drawing/2014/main" id="{3A6F8747-89E9-484E-94BE-4091721B6A97}"/>
                    </a:ext>
                  </a:extLst>
                </p:cNvPr>
                <p:cNvSpPr txBox="1"/>
                <p:nvPr/>
              </p:nvSpPr>
              <p:spPr>
                <a:xfrm>
                  <a:off x="6466597" y="2395107"/>
                  <a:ext cx="864000" cy="36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75000"/>
                    </a:schemeClr>
                  </a:solidFill>
                </a:ln>
              </p:spPr>
              <p:txBody>
                <a:bodyPr wrap="square" lIns="27000" tIns="27000" rIns="27000" bIns="27000" rtlCol="0">
                  <a:noAutofit/>
                </a:bodyPr>
                <a:lstStyle>
                  <a:defPPr marL="0" marR="0" indent="0" algn="l" defTabSz="544251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071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algn="l" defTabSz="1828800" hangingPunct="1">
                    <a:defRPr sz="1000" kern="1200">
                      <a:solidFill>
                        <a:schemeClr val="tx1"/>
                      </a:solidFill>
                      <a:latin typeface="HelvNeue Light for IBM" charset="0"/>
                      <a:ea typeface="HelvNeue Light for IBM" charset="0"/>
                      <a:cs typeface="HelvNeue Light for IBM" charset="0"/>
                    </a:defRPr>
                  </a:lvl1pPr>
                </a:lstStyle>
                <a:p>
                  <a:r>
                    <a:rPr lang="en-US" sz="750" dirty="0"/>
                    <a:t>Asset</a:t>
                  </a:r>
                </a:p>
              </p:txBody>
            </p:sp>
            <p:grpSp>
              <p:nvGrpSpPr>
                <p:cNvPr id="163" name="Group 162"/>
                <p:cNvGrpSpPr/>
                <p:nvPr/>
              </p:nvGrpSpPr>
              <p:grpSpPr>
                <a:xfrm>
                  <a:off x="7055892" y="2445049"/>
                  <a:ext cx="215108" cy="260116"/>
                  <a:chOff x="6618838" y="6548716"/>
                  <a:chExt cx="1418590" cy="1715414"/>
                </a:xfrm>
                <a:solidFill>
                  <a:schemeClr val="tx1">
                    <a:lumMod val="65000"/>
                    <a:lumOff val="35000"/>
                  </a:schemeClr>
                </a:solidFill>
              </p:grpSpPr>
              <p:sp>
                <p:nvSpPr>
                  <p:cNvPr id="164" name="bk object 18"/>
                  <p:cNvSpPr/>
                  <p:nvPr/>
                </p:nvSpPr>
                <p:spPr>
                  <a:xfrm>
                    <a:off x="6619861" y="6548716"/>
                    <a:ext cx="1416685" cy="685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6684" h="685800">
                        <a:moveTo>
                          <a:pt x="708075" y="0"/>
                        </a:moveTo>
                        <a:lnTo>
                          <a:pt x="645690" y="1422"/>
                        </a:lnTo>
                        <a:lnTo>
                          <a:pt x="584643" y="5605"/>
                        </a:lnTo>
                        <a:lnTo>
                          <a:pt x="525192" y="12418"/>
                        </a:lnTo>
                        <a:lnTo>
                          <a:pt x="467594" y="21733"/>
                        </a:lnTo>
                        <a:lnTo>
                          <a:pt x="412107" y="33422"/>
                        </a:lnTo>
                        <a:lnTo>
                          <a:pt x="358988" y="47355"/>
                        </a:lnTo>
                        <a:lnTo>
                          <a:pt x="308495" y="63403"/>
                        </a:lnTo>
                        <a:lnTo>
                          <a:pt x="260885" y="81437"/>
                        </a:lnTo>
                        <a:lnTo>
                          <a:pt x="216415" y="101330"/>
                        </a:lnTo>
                        <a:lnTo>
                          <a:pt x="175344" y="122951"/>
                        </a:lnTo>
                        <a:lnTo>
                          <a:pt x="137928" y="146172"/>
                        </a:lnTo>
                        <a:lnTo>
                          <a:pt x="104425" y="170864"/>
                        </a:lnTo>
                        <a:lnTo>
                          <a:pt x="75093" y="196899"/>
                        </a:lnTo>
                        <a:lnTo>
                          <a:pt x="29970" y="252480"/>
                        </a:lnTo>
                        <a:lnTo>
                          <a:pt x="4618" y="311883"/>
                        </a:lnTo>
                        <a:lnTo>
                          <a:pt x="0" y="342696"/>
                        </a:lnTo>
                        <a:lnTo>
                          <a:pt x="4618" y="373514"/>
                        </a:lnTo>
                        <a:lnTo>
                          <a:pt x="29970" y="432925"/>
                        </a:lnTo>
                        <a:lnTo>
                          <a:pt x="75093" y="488512"/>
                        </a:lnTo>
                        <a:lnTo>
                          <a:pt x="104425" y="514549"/>
                        </a:lnTo>
                        <a:lnTo>
                          <a:pt x="137928" y="539244"/>
                        </a:lnTo>
                        <a:lnTo>
                          <a:pt x="175344" y="562468"/>
                        </a:lnTo>
                        <a:lnTo>
                          <a:pt x="216415" y="584092"/>
                        </a:lnTo>
                        <a:lnTo>
                          <a:pt x="260885" y="603986"/>
                        </a:lnTo>
                        <a:lnTo>
                          <a:pt x="308495" y="622022"/>
                        </a:lnTo>
                        <a:lnTo>
                          <a:pt x="358988" y="638072"/>
                        </a:lnTo>
                        <a:lnTo>
                          <a:pt x="412107" y="652006"/>
                        </a:lnTo>
                        <a:lnTo>
                          <a:pt x="467594" y="663695"/>
                        </a:lnTo>
                        <a:lnTo>
                          <a:pt x="525192" y="673012"/>
                        </a:lnTo>
                        <a:lnTo>
                          <a:pt x="584643" y="679825"/>
                        </a:lnTo>
                        <a:lnTo>
                          <a:pt x="645690" y="684008"/>
                        </a:lnTo>
                        <a:lnTo>
                          <a:pt x="708075" y="685431"/>
                        </a:lnTo>
                        <a:lnTo>
                          <a:pt x="770459" y="684008"/>
                        </a:lnTo>
                        <a:lnTo>
                          <a:pt x="831505" y="679825"/>
                        </a:lnTo>
                        <a:lnTo>
                          <a:pt x="890955" y="673010"/>
                        </a:lnTo>
                        <a:lnTo>
                          <a:pt x="948553" y="663692"/>
                        </a:lnTo>
                        <a:lnTo>
                          <a:pt x="1004040" y="652002"/>
                        </a:lnTo>
                        <a:lnTo>
                          <a:pt x="1057160" y="638066"/>
                        </a:lnTo>
                        <a:lnTo>
                          <a:pt x="1107654" y="622015"/>
                        </a:lnTo>
                        <a:lnTo>
                          <a:pt x="1155265" y="603978"/>
                        </a:lnTo>
                        <a:lnTo>
                          <a:pt x="1199735" y="584082"/>
                        </a:lnTo>
                        <a:lnTo>
                          <a:pt x="1240808" y="562458"/>
                        </a:lnTo>
                        <a:lnTo>
                          <a:pt x="1278224" y="539233"/>
                        </a:lnTo>
                        <a:lnTo>
                          <a:pt x="1311728" y="514538"/>
                        </a:lnTo>
                        <a:lnTo>
                          <a:pt x="1341061" y="488501"/>
                        </a:lnTo>
                        <a:lnTo>
                          <a:pt x="1386184" y="432916"/>
                        </a:lnTo>
                        <a:lnTo>
                          <a:pt x="1411535" y="373510"/>
                        </a:lnTo>
                        <a:lnTo>
                          <a:pt x="1416151" y="342696"/>
                        </a:lnTo>
                        <a:lnTo>
                          <a:pt x="1411535" y="311883"/>
                        </a:lnTo>
                        <a:lnTo>
                          <a:pt x="1386184" y="252480"/>
                        </a:lnTo>
                        <a:lnTo>
                          <a:pt x="1341061" y="196899"/>
                        </a:lnTo>
                        <a:lnTo>
                          <a:pt x="1311728" y="170864"/>
                        </a:lnTo>
                        <a:lnTo>
                          <a:pt x="1278224" y="146172"/>
                        </a:lnTo>
                        <a:lnTo>
                          <a:pt x="1240808" y="122951"/>
                        </a:lnTo>
                        <a:lnTo>
                          <a:pt x="1199735" y="101330"/>
                        </a:lnTo>
                        <a:lnTo>
                          <a:pt x="1155265" y="81437"/>
                        </a:lnTo>
                        <a:lnTo>
                          <a:pt x="1107654" y="63403"/>
                        </a:lnTo>
                        <a:lnTo>
                          <a:pt x="1057160" y="47355"/>
                        </a:lnTo>
                        <a:lnTo>
                          <a:pt x="1004040" y="33422"/>
                        </a:lnTo>
                        <a:lnTo>
                          <a:pt x="948553" y="21733"/>
                        </a:lnTo>
                        <a:lnTo>
                          <a:pt x="890955" y="12418"/>
                        </a:lnTo>
                        <a:lnTo>
                          <a:pt x="831505" y="5605"/>
                        </a:lnTo>
                        <a:lnTo>
                          <a:pt x="770459" y="1422"/>
                        </a:lnTo>
                        <a:lnTo>
                          <a:pt x="708075" y="0"/>
                        </a:lnTo>
                        <a:close/>
                      </a:path>
                    </a:pathLst>
                  </a:custGeom>
                  <a:grpFill/>
                </p:spPr>
                <p:txBody>
                  <a:bodyPr wrap="square" lIns="0" tIns="0" rIns="0" bIns="0" rtlCol="0"/>
                  <a:lstStyle/>
                  <a:p>
                    <a:endParaRPr sz="1050" dirty="0"/>
                  </a:p>
                </p:txBody>
              </p:sp>
              <p:sp>
                <p:nvSpPr>
                  <p:cNvPr id="165" name="bk object 19"/>
                  <p:cNvSpPr/>
                  <p:nvPr/>
                </p:nvSpPr>
                <p:spPr>
                  <a:xfrm>
                    <a:off x="6618838" y="7742795"/>
                    <a:ext cx="1418590" cy="5213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8590" h="521334">
                        <a:moveTo>
                          <a:pt x="0" y="0"/>
                        </a:moveTo>
                        <a:lnTo>
                          <a:pt x="0" y="168516"/>
                        </a:lnTo>
                        <a:lnTo>
                          <a:pt x="2961" y="200053"/>
                        </a:lnTo>
                        <a:lnTo>
                          <a:pt x="25831" y="260940"/>
                        </a:lnTo>
                        <a:lnTo>
                          <a:pt x="69482" y="318004"/>
                        </a:lnTo>
                        <a:lnTo>
                          <a:pt x="98418" y="344765"/>
                        </a:lnTo>
                        <a:lnTo>
                          <a:pt x="131732" y="370163"/>
                        </a:lnTo>
                        <a:lnTo>
                          <a:pt x="169150" y="394063"/>
                        </a:lnTo>
                        <a:lnTo>
                          <a:pt x="210400" y="416331"/>
                        </a:lnTo>
                        <a:lnTo>
                          <a:pt x="255210" y="436830"/>
                        </a:lnTo>
                        <a:lnTo>
                          <a:pt x="303306" y="455425"/>
                        </a:lnTo>
                        <a:lnTo>
                          <a:pt x="354416" y="471980"/>
                        </a:lnTo>
                        <a:lnTo>
                          <a:pt x="408268" y="486360"/>
                        </a:lnTo>
                        <a:lnTo>
                          <a:pt x="464588" y="498429"/>
                        </a:lnTo>
                        <a:lnTo>
                          <a:pt x="523104" y="508053"/>
                        </a:lnTo>
                        <a:lnTo>
                          <a:pt x="583544" y="515094"/>
                        </a:lnTo>
                        <a:lnTo>
                          <a:pt x="645635" y="519418"/>
                        </a:lnTo>
                        <a:lnTo>
                          <a:pt x="709104" y="520890"/>
                        </a:lnTo>
                        <a:lnTo>
                          <a:pt x="772571" y="519418"/>
                        </a:lnTo>
                        <a:lnTo>
                          <a:pt x="834660" y="515094"/>
                        </a:lnTo>
                        <a:lnTo>
                          <a:pt x="895098" y="508053"/>
                        </a:lnTo>
                        <a:lnTo>
                          <a:pt x="953613" y="498429"/>
                        </a:lnTo>
                        <a:lnTo>
                          <a:pt x="1009933" y="486360"/>
                        </a:lnTo>
                        <a:lnTo>
                          <a:pt x="1063783" y="471980"/>
                        </a:lnTo>
                        <a:lnTo>
                          <a:pt x="1114892" y="455425"/>
                        </a:lnTo>
                        <a:lnTo>
                          <a:pt x="1162988" y="436830"/>
                        </a:lnTo>
                        <a:lnTo>
                          <a:pt x="1207796" y="416331"/>
                        </a:lnTo>
                        <a:lnTo>
                          <a:pt x="1249046" y="394063"/>
                        </a:lnTo>
                        <a:lnTo>
                          <a:pt x="1286464" y="370163"/>
                        </a:lnTo>
                        <a:lnTo>
                          <a:pt x="1319777" y="344765"/>
                        </a:lnTo>
                        <a:lnTo>
                          <a:pt x="1348714" y="318004"/>
                        </a:lnTo>
                        <a:lnTo>
                          <a:pt x="1392364" y="260940"/>
                        </a:lnTo>
                        <a:lnTo>
                          <a:pt x="1399923" y="244919"/>
                        </a:lnTo>
                        <a:lnTo>
                          <a:pt x="709104" y="244919"/>
                        </a:lnTo>
                        <a:lnTo>
                          <a:pt x="649862" y="243770"/>
                        </a:lnTo>
                        <a:lnTo>
                          <a:pt x="591949" y="240373"/>
                        </a:lnTo>
                        <a:lnTo>
                          <a:pt x="535507" y="234806"/>
                        </a:lnTo>
                        <a:lnTo>
                          <a:pt x="480680" y="227146"/>
                        </a:lnTo>
                        <a:lnTo>
                          <a:pt x="427608" y="217469"/>
                        </a:lnTo>
                        <a:lnTo>
                          <a:pt x="376432" y="205854"/>
                        </a:lnTo>
                        <a:lnTo>
                          <a:pt x="327294" y="192376"/>
                        </a:lnTo>
                        <a:lnTo>
                          <a:pt x="280333" y="177114"/>
                        </a:lnTo>
                        <a:lnTo>
                          <a:pt x="235693" y="160143"/>
                        </a:lnTo>
                        <a:lnTo>
                          <a:pt x="193513" y="141542"/>
                        </a:lnTo>
                        <a:lnTo>
                          <a:pt x="153935" y="121386"/>
                        </a:lnTo>
                        <a:lnTo>
                          <a:pt x="117099" y="99754"/>
                        </a:lnTo>
                        <a:lnTo>
                          <a:pt x="83147" y="76723"/>
                        </a:lnTo>
                        <a:lnTo>
                          <a:pt x="52219" y="52368"/>
                        </a:lnTo>
                        <a:lnTo>
                          <a:pt x="24456" y="26768"/>
                        </a:lnTo>
                        <a:lnTo>
                          <a:pt x="0" y="0"/>
                        </a:lnTo>
                        <a:close/>
                      </a:path>
                      <a:path w="1418590" h="521334">
                        <a:moveTo>
                          <a:pt x="1418196" y="0"/>
                        </a:moveTo>
                        <a:lnTo>
                          <a:pt x="1365946" y="52379"/>
                        </a:lnTo>
                        <a:lnTo>
                          <a:pt x="1335004" y="76737"/>
                        </a:lnTo>
                        <a:lnTo>
                          <a:pt x="1301038" y="99771"/>
                        </a:lnTo>
                        <a:lnTo>
                          <a:pt x="1264191" y="121403"/>
                        </a:lnTo>
                        <a:lnTo>
                          <a:pt x="1224603" y="141558"/>
                        </a:lnTo>
                        <a:lnTo>
                          <a:pt x="1182416" y="160159"/>
                        </a:lnTo>
                        <a:lnTo>
                          <a:pt x="1137772" y="177128"/>
                        </a:lnTo>
                        <a:lnTo>
                          <a:pt x="1090812" y="192389"/>
                        </a:lnTo>
                        <a:lnTo>
                          <a:pt x="1041677" y="205864"/>
                        </a:lnTo>
                        <a:lnTo>
                          <a:pt x="990507" y="217477"/>
                        </a:lnTo>
                        <a:lnTo>
                          <a:pt x="937446" y="227151"/>
                        </a:lnTo>
                        <a:lnTo>
                          <a:pt x="882632" y="234809"/>
                        </a:lnTo>
                        <a:lnTo>
                          <a:pt x="826209" y="240375"/>
                        </a:lnTo>
                        <a:lnTo>
                          <a:pt x="768313" y="243770"/>
                        </a:lnTo>
                        <a:lnTo>
                          <a:pt x="709104" y="244919"/>
                        </a:lnTo>
                        <a:lnTo>
                          <a:pt x="1399923" y="244919"/>
                        </a:lnTo>
                        <a:lnTo>
                          <a:pt x="1406533" y="230907"/>
                        </a:lnTo>
                        <a:lnTo>
                          <a:pt x="1415235" y="200053"/>
                        </a:lnTo>
                        <a:lnTo>
                          <a:pt x="1418196" y="168516"/>
                        </a:lnTo>
                        <a:lnTo>
                          <a:pt x="1418196" y="0"/>
                        </a:lnTo>
                        <a:close/>
                      </a:path>
                    </a:pathLst>
                  </a:custGeom>
                  <a:grpFill/>
                </p:spPr>
                <p:txBody>
                  <a:bodyPr wrap="square" lIns="0" tIns="0" rIns="0" bIns="0" rtlCol="0"/>
                  <a:lstStyle/>
                  <a:p>
                    <a:endParaRPr sz="1050" dirty="0"/>
                  </a:p>
                </p:txBody>
              </p:sp>
              <p:sp>
                <p:nvSpPr>
                  <p:cNvPr id="166" name="bk object 20"/>
                  <p:cNvSpPr/>
                  <p:nvPr/>
                </p:nvSpPr>
                <p:spPr>
                  <a:xfrm>
                    <a:off x="6618838" y="7390229"/>
                    <a:ext cx="1418590" cy="5283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8590" h="528320">
                        <a:moveTo>
                          <a:pt x="0" y="0"/>
                        </a:moveTo>
                        <a:lnTo>
                          <a:pt x="0" y="175501"/>
                        </a:lnTo>
                        <a:lnTo>
                          <a:pt x="2961" y="207038"/>
                        </a:lnTo>
                        <a:lnTo>
                          <a:pt x="25831" y="267925"/>
                        </a:lnTo>
                        <a:lnTo>
                          <a:pt x="69482" y="324989"/>
                        </a:lnTo>
                        <a:lnTo>
                          <a:pt x="98418" y="351750"/>
                        </a:lnTo>
                        <a:lnTo>
                          <a:pt x="131732" y="377148"/>
                        </a:lnTo>
                        <a:lnTo>
                          <a:pt x="169150" y="401048"/>
                        </a:lnTo>
                        <a:lnTo>
                          <a:pt x="210400" y="423316"/>
                        </a:lnTo>
                        <a:lnTo>
                          <a:pt x="255210" y="443815"/>
                        </a:lnTo>
                        <a:lnTo>
                          <a:pt x="303306" y="462410"/>
                        </a:lnTo>
                        <a:lnTo>
                          <a:pt x="354416" y="478965"/>
                        </a:lnTo>
                        <a:lnTo>
                          <a:pt x="408268" y="493345"/>
                        </a:lnTo>
                        <a:lnTo>
                          <a:pt x="464588" y="505414"/>
                        </a:lnTo>
                        <a:lnTo>
                          <a:pt x="523104" y="515038"/>
                        </a:lnTo>
                        <a:lnTo>
                          <a:pt x="583544" y="522079"/>
                        </a:lnTo>
                        <a:lnTo>
                          <a:pt x="645635" y="526403"/>
                        </a:lnTo>
                        <a:lnTo>
                          <a:pt x="709104" y="527875"/>
                        </a:lnTo>
                        <a:lnTo>
                          <a:pt x="772571" y="526403"/>
                        </a:lnTo>
                        <a:lnTo>
                          <a:pt x="834660" y="522079"/>
                        </a:lnTo>
                        <a:lnTo>
                          <a:pt x="895098" y="515038"/>
                        </a:lnTo>
                        <a:lnTo>
                          <a:pt x="953613" y="505414"/>
                        </a:lnTo>
                        <a:lnTo>
                          <a:pt x="1009933" y="493345"/>
                        </a:lnTo>
                        <a:lnTo>
                          <a:pt x="1063783" y="478965"/>
                        </a:lnTo>
                        <a:lnTo>
                          <a:pt x="1114892" y="462410"/>
                        </a:lnTo>
                        <a:lnTo>
                          <a:pt x="1162988" y="443815"/>
                        </a:lnTo>
                        <a:lnTo>
                          <a:pt x="1207796" y="423316"/>
                        </a:lnTo>
                        <a:lnTo>
                          <a:pt x="1249046" y="401048"/>
                        </a:lnTo>
                        <a:lnTo>
                          <a:pt x="1286464" y="377148"/>
                        </a:lnTo>
                        <a:lnTo>
                          <a:pt x="1319777" y="351750"/>
                        </a:lnTo>
                        <a:lnTo>
                          <a:pt x="1348714" y="324989"/>
                        </a:lnTo>
                        <a:lnTo>
                          <a:pt x="1392364" y="267925"/>
                        </a:lnTo>
                        <a:lnTo>
                          <a:pt x="1403254" y="244843"/>
                        </a:lnTo>
                        <a:lnTo>
                          <a:pt x="709104" y="244843"/>
                        </a:lnTo>
                        <a:lnTo>
                          <a:pt x="649857" y="243693"/>
                        </a:lnTo>
                        <a:lnTo>
                          <a:pt x="591938" y="240296"/>
                        </a:lnTo>
                        <a:lnTo>
                          <a:pt x="535492" y="234729"/>
                        </a:lnTo>
                        <a:lnTo>
                          <a:pt x="480661" y="227069"/>
                        </a:lnTo>
                        <a:lnTo>
                          <a:pt x="427585" y="217393"/>
                        </a:lnTo>
                        <a:lnTo>
                          <a:pt x="376408" y="205778"/>
                        </a:lnTo>
                        <a:lnTo>
                          <a:pt x="327268" y="192302"/>
                        </a:lnTo>
                        <a:lnTo>
                          <a:pt x="280308" y="177042"/>
                        </a:lnTo>
                        <a:lnTo>
                          <a:pt x="235669" y="160075"/>
                        </a:lnTo>
                        <a:lnTo>
                          <a:pt x="193491" y="141479"/>
                        </a:lnTo>
                        <a:lnTo>
                          <a:pt x="153916" y="121329"/>
                        </a:lnTo>
                        <a:lnTo>
                          <a:pt x="117083" y="99705"/>
                        </a:lnTo>
                        <a:lnTo>
                          <a:pt x="83135" y="76683"/>
                        </a:lnTo>
                        <a:lnTo>
                          <a:pt x="52211" y="52339"/>
                        </a:lnTo>
                        <a:lnTo>
                          <a:pt x="24453" y="26753"/>
                        </a:lnTo>
                        <a:lnTo>
                          <a:pt x="0" y="0"/>
                        </a:lnTo>
                        <a:close/>
                      </a:path>
                      <a:path w="1418590" h="528320">
                        <a:moveTo>
                          <a:pt x="1418196" y="0"/>
                        </a:moveTo>
                        <a:lnTo>
                          <a:pt x="1365937" y="52358"/>
                        </a:lnTo>
                        <a:lnTo>
                          <a:pt x="1334990" y="76706"/>
                        </a:lnTo>
                        <a:lnTo>
                          <a:pt x="1301020" y="99732"/>
                        </a:lnTo>
                        <a:lnTo>
                          <a:pt x="1264169" y="121358"/>
                        </a:lnTo>
                        <a:lnTo>
                          <a:pt x="1224578" y="141506"/>
                        </a:lnTo>
                        <a:lnTo>
                          <a:pt x="1182389" y="160102"/>
                        </a:lnTo>
                        <a:lnTo>
                          <a:pt x="1137743" y="177066"/>
                        </a:lnTo>
                        <a:lnTo>
                          <a:pt x="1090782" y="192323"/>
                        </a:lnTo>
                        <a:lnTo>
                          <a:pt x="1041647" y="205795"/>
                        </a:lnTo>
                        <a:lnTo>
                          <a:pt x="990479" y="217406"/>
                        </a:lnTo>
                        <a:lnTo>
                          <a:pt x="937420" y="227078"/>
                        </a:lnTo>
                        <a:lnTo>
                          <a:pt x="882610" y="234735"/>
                        </a:lnTo>
                        <a:lnTo>
                          <a:pt x="826191" y="240299"/>
                        </a:lnTo>
                        <a:lnTo>
                          <a:pt x="768298" y="243694"/>
                        </a:lnTo>
                        <a:lnTo>
                          <a:pt x="709104" y="244843"/>
                        </a:lnTo>
                        <a:lnTo>
                          <a:pt x="1403254" y="244843"/>
                        </a:lnTo>
                        <a:lnTo>
                          <a:pt x="1406533" y="237892"/>
                        </a:lnTo>
                        <a:lnTo>
                          <a:pt x="1415235" y="207038"/>
                        </a:lnTo>
                        <a:lnTo>
                          <a:pt x="1418196" y="175501"/>
                        </a:lnTo>
                        <a:lnTo>
                          <a:pt x="1418196" y="0"/>
                        </a:lnTo>
                        <a:close/>
                      </a:path>
                    </a:pathLst>
                  </a:custGeom>
                  <a:grpFill/>
                </p:spPr>
                <p:txBody>
                  <a:bodyPr wrap="square" lIns="0" tIns="0" rIns="0" bIns="0" rtlCol="0"/>
                  <a:lstStyle/>
                  <a:p>
                    <a:endParaRPr sz="1050" dirty="0"/>
                  </a:p>
                </p:txBody>
              </p:sp>
              <p:sp>
                <p:nvSpPr>
                  <p:cNvPr id="167" name="bk object 21"/>
                  <p:cNvSpPr/>
                  <p:nvPr/>
                </p:nvSpPr>
                <p:spPr>
                  <a:xfrm>
                    <a:off x="6618838" y="7058861"/>
                    <a:ext cx="1418590" cy="506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8590" h="506729">
                        <a:moveTo>
                          <a:pt x="0" y="0"/>
                        </a:moveTo>
                        <a:lnTo>
                          <a:pt x="0" y="154216"/>
                        </a:lnTo>
                        <a:lnTo>
                          <a:pt x="2961" y="185753"/>
                        </a:lnTo>
                        <a:lnTo>
                          <a:pt x="25831" y="246639"/>
                        </a:lnTo>
                        <a:lnTo>
                          <a:pt x="69482" y="303702"/>
                        </a:lnTo>
                        <a:lnTo>
                          <a:pt x="98418" y="330461"/>
                        </a:lnTo>
                        <a:lnTo>
                          <a:pt x="131732" y="355858"/>
                        </a:lnTo>
                        <a:lnTo>
                          <a:pt x="169150" y="379758"/>
                        </a:lnTo>
                        <a:lnTo>
                          <a:pt x="210400" y="402024"/>
                        </a:lnTo>
                        <a:lnTo>
                          <a:pt x="255210" y="422522"/>
                        </a:lnTo>
                        <a:lnTo>
                          <a:pt x="303306" y="441116"/>
                        </a:lnTo>
                        <a:lnTo>
                          <a:pt x="354416" y="457670"/>
                        </a:lnTo>
                        <a:lnTo>
                          <a:pt x="408268" y="472050"/>
                        </a:lnTo>
                        <a:lnTo>
                          <a:pt x="464588" y="484118"/>
                        </a:lnTo>
                        <a:lnTo>
                          <a:pt x="523104" y="493741"/>
                        </a:lnTo>
                        <a:lnTo>
                          <a:pt x="583544" y="500782"/>
                        </a:lnTo>
                        <a:lnTo>
                          <a:pt x="645635" y="505106"/>
                        </a:lnTo>
                        <a:lnTo>
                          <a:pt x="709104" y="506577"/>
                        </a:lnTo>
                        <a:lnTo>
                          <a:pt x="772571" y="505106"/>
                        </a:lnTo>
                        <a:lnTo>
                          <a:pt x="834660" y="500782"/>
                        </a:lnTo>
                        <a:lnTo>
                          <a:pt x="895098" y="493741"/>
                        </a:lnTo>
                        <a:lnTo>
                          <a:pt x="953613" y="484118"/>
                        </a:lnTo>
                        <a:lnTo>
                          <a:pt x="1009933" y="472050"/>
                        </a:lnTo>
                        <a:lnTo>
                          <a:pt x="1063783" y="457670"/>
                        </a:lnTo>
                        <a:lnTo>
                          <a:pt x="1114892" y="441116"/>
                        </a:lnTo>
                        <a:lnTo>
                          <a:pt x="1162988" y="422522"/>
                        </a:lnTo>
                        <a:lnTo>
                          <a:pt x="1207796" y="402024"/>
                        </a:lnTo>
                        <a:lnTo>
                          <a:pt x="1249046" y="379758"/>
                        </a:lnTo>
                        <a:lnTo>
                          <a:pt x="1286464" y="355858"/>
                        </a:lnTo>
                        <a:lnTo>
                          <a:pt x="1319777" y="330461"/>
                        </a:lnTo>
                        <a:lnTo>
                          <a:pt x="1348714" y="303702"/>
                        </a:lnTo>
                        <a:lnTo>
                          <a:pt x="1392364" y="246639"/>
                        </a:lnTo>
                        <a:lnTo>
                          <a:pt x="1393212" y="244843"/>
                        </a:lnTo>
                        <a:lnTo>
                          <a:pt x="709104" y="244843"/>
                        </a:lnTo>
                        <a:lnTo>
                          <a:pt x="649862" y="243694"/>
                        </a:lnTo>
                        <a:lnTo>
                          <a:pt x="591949" y="240299"/>
                        </a:lnTo>
                        <a:lnTo>
                          <a:pt x="535507" y="234736"/>
                        </a:lnTo>
                        <a:lnTo>
                          <a:pt x="480680" y="227080"/>
                        </a:lnTo>
                        <a:lnTo>
                          <a:pt x="427608" y="217408"/>
                        </a:lnTo>
                        <a:lnTo>
                          <a:pt x="376432" y="205798"/>
                        </a:lnTo>
                        <a:lnTo>
                          <a:pt x="327293" y="192327"/>
                        </a:lnTo>
                        <a:lnTo>
                          <a:pt x="280333" y="177071"/>
                        </a:lnTo>
                        <a:lnTo>
                          <a:pt x="235693" y="160107"/>
                        </a:lnTo>
                        <a:lnTo>
                          <a:pt x="193513" y="141512"/>
                        </a:lnTo>
                        <a:lnTo>
                          <a:pt x="153935" y="121363"/>
                        </a:lnTo>
                        <a:lnTo>
                          <a:pt x="117099" y="99737"/>
                        </a:lnTo>
                        <a:lnTo>
                          <a:pt x="83147" y="76711"/>
                        </a:lnTo>
                        <a:lnTo>
                          <a:pt x="52219" y="52361"/>
                        </a:lnTo>
                        <a:lnTo>
                          <a:pt x="24456" y="26765"/>
                        </a:lnTo>
                        <a:lnTo>
                          <a:pt x="0" y="0"/>
                        </a:lnTo>
                        <a:close/>
                      </a:path>
                      <a:path w="1418590" h="506729">
                        <a:moveTo>
                          <a:pt x="1418196" y="0"/>
                        </a:moveTo>
                        <a:lnTo>
                          <a:pt x="1365946" y="52372"/>
                        </a:lnTo>
                        <a:lnTo>
                          <a:pt x="1335004" y="76725"/>
                        </a:lnTo>
                        <a:lnTo>
                          <a:pt x="1301038" y="99753"/>
                        </a:lnTo>
                        <a:lnTo>
                          <a:pt x="1264191" y="121380"/>
                        </a:lnTo>
                        <a:lnTo>
                          <a:pt x="1224603" y="141529"/>
                        </a:lnTo>
                        <a:lnTo>
                          <a:pt x="1182416" y="160123"/>
                        </a:lnTo>
                        <a:lnTo>
                          <a:pt x="1137772" y="177085"/>
                        </a:lnTo>
                        <a:lnTo>
                          <a:pt x="1090812" y="192339"/>
                        </a:lnTo>
                        <a:lnTo>
                          <a:pt x="1041677" y="205808"/>
                        </a:lnTo>
                        <a:lnTo>
                          <a:pt x="990507" y="217416"/>
                        </a:lnTo>
                        <a:lnTo>
                          <a:pt x="937446" y="227085"/>
                        </a:lnTo>
                        <a:lnTo>
                          <a:pt x="882632" y="234739"/>
                        </a:lnTo>
                        <a:lnTo>
                          <a:pt x="826209" y="240301"/>
                        </a:lnTo>
                        <a:lnTo>
                          <a:pt x="768313" y="243695"/>
                        </a:lnTo>
                        <a:lnTo>
                          <a:pt x="709104" y="244843"/>
                        </a:lnTo>
                        <a:lnTo>
                          <a:pt x="1393212" y="244843"/>
                        </a:lnTo>
                        <a:lnTo>
                          <a:pt x="1406533" y="216606"/>
                        </a:lnTo>
                        <a:lnTo>
                          <a:pt x="1415235" y="185753"/>
                        </a:lnTo>
                        <a:lnTo>
                          <a:pt x="1418196" y="154216"/>
                        </a:lnTo>
                        <a:lnTo>
                          <a:pt x="1418196" y="0"/>
                        </a:lnTo>
                        <a:close/>
                      </a:path>
                    </a:pathLst>
                  </a:custGeom>
                  <a:grpFill/>
                </p:spPr>
                <p:txBody>
                  <a:bodyPr wrap="square" lIns="0" tIns="0" rIns="0" bIns="0" rtlCol="0"/>
                  <a:lstStyle/>
                  <a:p>
                    <a:endParaRPr sz="1050" dirty="0"/>
                  </a:p>
                </p:txBody>
              </p:sp>
            </p:grpSp>
          </p:grpSp>
          <p:grpSp>
            <p:nvGrpSpPr>
              <p:cNvPr id="137" name="Group 136"/>
              <p:cNvGrpSpPr/>
              <p:nvPr/>
            </p:nvGrpSpPr>
            <p:grpSpPr>
              <a:xfrm>
                <a:off x="9623113" y="2542412"/>
                <a:ext cx="864000" cy="360000"/>
                <a:chOff x="6466598" y="3017704"/>
                <a:chExt cx="864000" cy="360000"/>
              </a:xfrm>
            </p:grpSpPr>
            <p:sp>
              <p:nvSpPr>
                <p:cNvPr id="138" name="TextBox 137"/>
                <p:cNvSpPr txBox="1"/>
                <p:nvPr/>
              </p:nvSpPr>
              <p:spPr>
                <a:xfrm>
                  <a:off x="6466598" y="3017704"/>
                  <a:ext cx="864000" cy="360000"/>
                </a:xfrm>
                <a:prstGeom prst="rect">
                  <a:avLst/>
                </a:prstGeom>
                <a:noFill/>
                <a:ln w="28575">
                  <a:solidFill>
                    <a:schemeClr val="bg2">
                      <a:lumMod val="75000"/>
                    </a:schemeClr>
                  </a:solidFill>
                </a:ln>
              </p:spPr>
              <p:txBody>
                <a:bodyPr wrap="square" lIns="27000" tIns="27000" rIns="27000" bIns="27000" rtlCol="0">
                  <a:noAutofit/>
                </a:bodyPr>
                <a:lstStyle>
                  <a:defPPr marL="0" marR="0" indent="0" algn="l" defTabSz="544251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071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algn="l" defTabSz="1828800" hangingPunct="1">
                    <a:defRPr sz="1000" kern="1200">
                      <a:solidFill>
                        <a:schemeClr val="tx1"/>
                      </a:solidFill>
                      <a:latin typeface="HelvNeue Light for IBM" charset="0"/>
                      <a:ea typeface="HelvNeue Light for IBM" charset="0"/>
                      <a:cs typeface="HelvNeue Light for IBM" charset="0"/>
                    </a:defRPr>
                  </a:lvl1pPr>
                </a:lstStyle>
                <a:p>
                  <a:r>
                    <a:rPr lang="en-US" sz="750" dirty="0"/>
                    <a:t>CMDB</a:t>
                  </a:r>
                </a:p>
              </p:txBody>
            </p:sp>
            <p:grpSp>
              <p:nvGrpSpPr>
                <p:cNvPr id="146" name="Group 145"/>
                <p:cNvGrpSpPr/>
                <p:nvPr/>
              </p:nvGrpSpPr>
              <p:grpSpPr>
                <a:xfrm>
                  <a:off x="7063298" y="3067646"/>
                  <a:ext cx="215108" cy="260116"/>
                  <a:chOff x="6618838" y="6548716"/>
                  <a:chExt cx="1418590" cy="1715414"/>
                </a:xfrm>
                <a:solidFill>
                  <a:schemeClr val="tx1">
                    <a:lumMod val="65000"/>
                    <a:lumOff val="35000"/>
                  </a:schemeClr>
                </a:solidFill>
              </p:grpSpPr>
              <p:sp>
                <p:nvSpPr>
                  <p:cNvPr id="158" name="bk object 18"/>
                  <p:cNvSpPr/>
                  <p:nvPr/>
                </p:nvSpPr>
                <p:spPr>
                  <a:xfrm>
                    <a:off x="6619861" y="6548716"/>
                    <a:ext cx="1416685" cy="685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6684" h="685800">
                        <a:moveTo>
                          <a:pt x="708075" y="0"/>
                        </a:moveTo>
                        <a:lnTo>
                          <a:pt x="645690" y="1422"/>
                        </a:lnTo>
                        <a:lnTo>
                          <a:pt x="584643" y="5605"/>
                        </a:lnTo>
                        <a:lnTo>
                          <a:pt x="525192" y="12418"/>
                        </a:lnTo>
                        <a:lnTo>
                          <a:pt x="467594" y="21733"/>
                        </a:lnTo>
                        <a:lnTo>
                          <a:pt x="412107" y="33422"/>
                        </a:lnTo>
                        <a:lnTo>
                          <a:pt x="358988" y="47355"/>
                        </a:lnTo>
                        <a:lnTo>
                          <a:pt x="308495" y="63403"/>
                        </a:lnTo>
                        <a:lnTo>
                          <a:pt x="260885" y="81437"/>
                        </a:lnTo>
                        <a:lnTo>
                          <a:pt x="216415" y="101330"/>
                        </a:lnTo>
                        <a:lnTo>
                          <a:pt x="175344" y="122951"/>
                        </a:lnTo>
                        <a:lnTo>
                          <a:pt x="137928" y="146172"/>
                        </a:lnTo>
                        <a:lnTo>
                          <a:pt x="104425" y="170864"/>
                        </a:lnTo>
                        <a:lnTo>
                          <a:pt x="75093" y="196899"/>
                        </a:lnTo>
                        <a:lnTo>
                          <a:pt x="29970" y="252480"/>
                        </a:lnTo>
                        <a:lnTo>
                          <a:pt x="4618" y="311883"/>
                        </a:lnTo>
                        <a:lnTo>
                          <a:pt x="0" y="342696"/>
                        </a:lnTo>
                        <a:lnTo>
                          <a:pt x="4618" y="373514"/>
                        </a:lnTo>
                        <a:lnTo>
                          <a:pt x="29970" y="432925"/>
                        </a:lnTo>
                        <a:lnTo>
                          <a:pt x="75093" y="488512"/>
                        </a:lnTo>
                        <a:lnTo>
                          <a:pt x="104425" y="514549"/>
                        </a:lnTo>
                        <a:lnTo>
                          <a:pt x="137928" y="539244"/>
                        </a:lnTo>
                        <a:lnTo>
                          <a:pt x="175344" y="562468"/>
                        </a:lnTo>
                        <a:lnTo>
                          <a:pt x="216415" y="584092"/>
                        </a:lnTo>
                        <a:lnTo>
                          <a:pt x="260885" y="603986"/>
                        </a:lnTo>
                        <a:lnTo>
                          <a:pt x="308495" y="622022"/>
                        </a:lnTo>
                        <a:lnTo>
                          <a:pt x="358988" y="638072"/>
                        </a:lnTo>
                        <a:lnTo>
                          <a:pt x="412107" y="652006"/>
                        </a:lnTo>
                        <a:lnTo>
                          <a:pt x="467594" y="663695"/>
                        </a:lnTo>
                        <a:lnTo>
                          <a:pt x="525192" y="673012"/>
                        </a:lnTo>
                        <a:lnTo>
                          <a:pt x="584643" y="679825"/>
                        </a:lnTo>
                        <a:lnTo>
                          <a:pt x="645690" y="684008"/>
                        </a:lnTo>
                        <a:lnTo>
                          <a:pt x="708075" y="685431"/>
                        </a:lnTo>
                        <a:lnTo>
                          <a:pt x="770459" y="684008"/>
                        </a:lnTo>
                        <a:lnTo>
                          <a:pt x="831505" y="679825"/>
                        </a:lnTo>
                        <a:lnTo>
                          <a:pt x="890955" y="673010"/>
                        </a:lnTo>
                        <a:lnTo>
                          <a:pt x="948553" y="663692"/>
                        </a:lnTo>
                        <a:lnTo>
                          <a:pt x="1004040" y="652002"/>
                        </a:lnTo>
                        <a:lnTo>
                          <a:pt x="1057160" y="638066"/>
                        </a:lnTo>
                        <a:lnTo>
                          <a:pt x="1107654" y="622015"/>
                        </a:lnTo>
                        <a:lnTo>
                          <a:pt x="1155265" y="603978"/>
                        </a:lnTo>
                        <a:lnTo>
                          <a:pt x="1199735" y="584082"/>
                        </a:lnTo>
                        <a:lnTo>
                          <a:pt x="1240808" y="562458"/>
                        </a:lnTo>
                        <a:lnTo>
                          <a:pt x="1278224" y="539233"/>
                        </a:lnTo>
                        <a:lnTo>
                          <a:pt x="1311728" y="514538"/>
                        </a:lnTo>
                        <a:lnTo>
                          <a:pt x="1341061" y="488501"/>
                        </a:lnTo>
                        <a:lnTo>
                          <a:pt x="1386184" y="432916"/>
                        </a:lnTo>
                        <a:lnTo>
                          <a:pt x="1411535" y="373510"/>
                        </a:lnTo>
                        <a:lnTo>
                          <a:pt x="1416151" y="342696"/>
                        </a:lnTo>
                        <a:lnTo>
                          <a:pt x="1411535" y="311883"/>
                        </a:lnTo>
                        <a:lnTo>
                          <a:pt x="1386184" y="252480"/>
                        </a:lnTo>
                        <a:lnTo>
                          <a:pt x="1341061" y="196899"/>
                        </a:lnTo>
                        <a:lnTo>
                          <a:pt x="1311728" y="170864"/>
                        </a:lnTo>
                        <a:lnTo>
                          <a:pt x="1278224" y="146172"/>
                        </a:lnTo>
                        <a:lnTo>
                          <a:pt x="1240808" y="122951"/>
                        </a:lnTo>
                        <a:lnTo>
                          <a:pt x="1199735" y="101330"/>
                        </a:lnTo>
                        <a:lnTo>
                          <a:pt x="1155265" y="81437"/>
                        </a:lnTo>
                        <a:lnTo>
                          <a:pt x="1107654" y="63403"/>
                        </a:lnTo>
                        <a:lnTo>
                          <a:pt x="1057160" y="47355"/>
                        </a:lnTo>
                        <a:lnTo>
                          <a:pt x="1004040" y="33422"/>
                        </a:lnTo>
                        <a:lnTo>
                          <a:pt x="948553" y="21733"/>
                        </a:lnTo>
                        <a:lnTo>
                          <a:pt x="890955" y="12418"/>
                        </a:lnTo>
                        <a:lnTo>
                          <a:pt x="831505" y="5605"/>
                        </a:lnTo>
                        <a:lnTo>
                          <a:pt x="770459" y="1422"/>
                        </a:lnTo>
                        <a:lnTo>
                          <a:pt x="708075" y="0"/>
                        </a:lnTo>
                        <a:close/>
                      </a:path>
                    </a:pathLst>
                  </a:custGeom>
                  <a:grpFill/>
                </p:spPr>
                <p:txBody>
                  <a:bodyPr wrap="square" lIns="0" tIns="0" rIns="0" bIns="0" rtlCol="0"/>
                  <a:lstStyle/>
                  <a:p>
                    <a:endParaRPr sz="1050" dirty="0"/>
                  </a:p>
                </p:txBody>
              </p:sp>
              <p:sp>
                <p:nvSpPr>
                  <p:cNvPr id="159" name="bk object 19"/>
                  <p:cNvSpPr/>
                  <p:nvPr/>
                </p:nvSpPr>
                <p:spPr>
                  <a:xfrm>
                    <a:off x="6618838" y="7742795"/>
                    <a:ext cx="1418590" cy="5213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8590" h="521334">
                        <a:moveTo>
                          <a:pt x="0" y="0"/>
                        </a:moveTo>
                        <a:lnTo>
                          <a:pt x="0" y="168516"/>
                        </a:lnTo>
                        <a:lnTo>
                          <a:pt x="2961" y="200053"/>
                        </a:lnTo>
                        <a:lnTo>
                          <a:pt x="25831" y="260940"/>
                        </a:lnTo>
                        <a:lnTo>
                          <a:pt x="69482" y="318004"/>
                        </a:lnTo>
                        <a:lnTo>
                          <a:pt x="98418" y="344765"/>
                        </a:lnTo>
                        <a:lnTo>
                          <a:pt x="131732" y="370163"/>
                        </a:lnTo>
                        <a:lnTo>
                          <a:pt x="169150" y="394063"/>
                        </a:lnTo>
                        <a:lnTo>
                          <a:pt x="210400" y="416331"/>
                        </a:lnTo>
                        <a:lnTo>
                          <a:pt x="255210" y="436830"/>
                        </a:lnTo>
                        <a:lnTo>
                          <a:pt x="303306" y="455425"/>
                        </a:lnTo>
                        <a:lnTo>
                          <a:pt x="354416" y="471980"/>
                        </a:lnTo>
                        <a:lnTo>
                          <a:pt x="408268" y="486360"/>
                        </a:lnTo>
                        <a:lnTo>
                          <a:pt x="464588" y="498429"/>
                        </a:lnTo>
                        <a:lnTo>
                          <a:pt x="523104" y="508053"/>
                        </a:lnTo>
                        <a:lnTo>
                          <a:pt x="583544" y="515094"/>
                        </a:lnTo>
                        <a:lnTo>
                          <a:pt x="645635" y="519418"/>
                        </a:lnTo>
                        <a:lnTo>
                          <a:pt x="709104" y="520890"/>
                        </a:lnTo>
                        <a:lnTo>
                          <a:pt x="772571" y="519418"/>
                        </a:lnTo>
                        <a:lnTo>
                          <a:pt x="834660" y="515094"/>
                        </a:lnTo>
                        <a:lnTo>
                          <a:pt x="895098" y="508053"/>
                        </a:lnTo>
                        <a:lnTo>
                          <a:pt x="953613" y="498429"/>
                        </a:lnTo>
                        <a:lnTo>
                          <a:pt x="1009933" y="486360"/>
                        </a:lnTo>
                        <a:lnTo>
                          <a:pt x="1063783" y="471980"/>
                        </a:lnTo>
                        <a:lnTo>
                          <a:pt x="1114892" y="455425"/>
                        </a:lnTo>
                        <a:lnTo>
                          <a:pt x="1162988" y="436830"/>
                        </a:lnTo>
                        <a:lnTo>
                          <a:pt x="1207796" y="416331"/>
                        </a:lnTo>
                        <a:lnTo>
                          <a:pt x="1249046" y="394063"/>
                        </a:lnTo>
                        <a:lnTo>
                          <a:pt x="1286464" y="370163"/>
                        </a:lnTo>
                        <a:lnTo>
                          <a:pt x="1319777" y="344765"/>
                        </a:lnTo>
                        <a:lnTo>
                          <a:pt x="1348714" y="318004"/>
                        </a:lnTo>
                        <a:lnTo>
                          <a:pt x="1392364" y="260940"/>
                        </a:lnTo>
                        <a:lnTo>
                          <a:pt x="1399923" y="244919"/>
                        </a:lnTo>
                        <a:lnTo>
                          <a:pt x="709104" y="244919"/>
                        </a:lnTo>
                        <a:lnTo>
                          <a:pt x="649862" y="243770"/>
                        </a:lnTo>
                        <a:lnTo>
                          <a:pt x="591949" y="240373"/>
                        </a:lnTo>
                        <a:lnTo>
                          <a:pt x="535507" y="234806"/>
                        </a:lnTo>
                        <a:lnTo>
                          <a:pt x="480680" y="227146"/>
                        </a:lnTo>
                        <a:lnTo>
                          <a:pt x="427608" y="217469"/>
                        </a:lnTo>
                        <a:lnTo>
                          <a:pt x="376432" y="205854"/>
                        </a:lnTo>
                        <a:lnTo>
                          <a:pt x="327294" y="192376"/>
                        </a:lnTo>
                        <a:lnTo>
                          <a:pt x="280333" y="177114"/>
                        </a:lnTo>
                        <a:lnTo>
                          <a:pt x="235693" y="160143"/>
                        </a:lnTo>
                        <a:lnTo>
                          <a:pt x="193513" y="141542"/>
                        </a:lnTo>
                        <a:lnTo>
                          <a:pt x="153935" y="121386"/>
                        </a:lnTo>
                        <a:lnTo>
                          <a:pt x="117099" y="99754"/>
                        </a:lnTo>
                        <a:lnTo>
                          <a:pt x="83147" y="76723"/>
                        </a:lnTo>
                        <a:lnTo>
                          <a:pt x="52219" y="52368"/>
                        </a:lnTo>
                        <a:lnTo>
                          <a:pt x="24456" y="26768"/>
                        </a:lnTo>
                        <a:lnTo>
                          <a:pt x="0" y="0"/>
                        </a:lnTo>
                        <a:close/>
                      </a:path>
                      <a:path w="1418590" h="521334">
                        <a:moveTo>
                          <a:pt x="1418196" y="0"/>
                        </a:moveTo>
                        <a:lnTo>
                          <a:pt x="1365946" y="52379"/>
                        </a:lnTo>
                        <a:lnTo>
                          <a:pt x="1335004" y="76737"/>
                        </a:lnTo>
                        <a:lnTo>
                          <a:pt x="1301038" y="99771"/>
                        </a:lnTo>
                        <a:lnTo>
                          <a:pt x="1264191" y="121403"/>
                        </a:lnTo>
                        <a:lnTo>
                          <a:pt x="1224603" y="141558"/>
                        </a:lnTo>
                        <a:lnTo>
                          <a:pt x="1182416" y="160159"/>
                        </a:lnTo>
                        <a:lnTo>
                          <a:pt x="1137772" y="177128"/>
                        </a:lnTo>
                        <a:lnTo>
                          <a:pt x="1090812" y="192389"/>
                        </a:lnTo>
                        <a:lnTo>
                          <a:pt x="1041677" y="205864"/>
                        </a:lnTo>
                        <a:lnTo>
                          <a:pt x="990507" y="217477"/>
                        </a:lnTo>
                        <a:lnTo>
                          <a:pt x="937446" y="227151"/>
                        </a:lnTo>
                        <a:lnTo>
                          <a:pt x="882632" y="234809"/>
                        </a:lnTo>
                        <a:lnTo>
                          <a:pt x="826209" y="240375"/>
                        </a:lnTo>
                        <a:lnTo>
                          <a:pt x="768313" y="243770"/>
                        </a:lnTo>
                        <a:lnTo>
                          <a:pt x="709104" y="244919"/>
                        </a:lnTo>
                        <a:lnTo>
                          <a:pt x="1399923" y="244919"/>
                        </a:lnTo>
                        <a:lnTo>
                          <a:pt x="1406533" y="230907"/>
                        </a:lnTo>
                        <a:lnTo>
                          <a:pt x="1415235" y="200053"/>
                        </a:lnTo>
                        <a:lnTo>
                          <a:pt x="1418196" y="168516"/>
                        </a:lnTo>
                        <a:lnTo>
                          <a:pt x="1418196" y="0"/>
                        </a:lnTo>
                        <a:close/>
                      </a:path>
                    </a:pathLst>
                  </a:custGeom>
                  <a:grpFill/>
                </p:spPr>
                <p:txBody>
                  <a:bodyPr wrap="square" lIns="0" tIns="0" rIns="0" bIns="0" rtlCol="0"/>
                  <a:lstStyle/>
                  <a:p>
                    <a:endParaRPr sz="1050" dirty="0"/>
                  </a:p>
                </p:txBody>
              </p:sp>
              <p:sp>
                <p:nvSpPr>
                  <p:cNvPr id="160" name="bk object 20"/>
                  <p:cNvSpPr/>
                  <p:nvPr/>
                </p:nvSpPr>
                <p:spPr>
                  <a:xfrm>
                    <a:off x="6618838" y="7390229"/>
                    <a:ext cx="1418590" cy="5283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8590" h="528320">
                        <a:moveTo>
                          <a:pt x="0" y="0"/>
                        </a:moveTo>
                        <a:lnTo>
                          <a:pt x="0" y="175501"/>
                        </a:lnTo>
                        <a:lnTo>
                          <a:pt x="2961" y="207038"/>
                        </a:lnTo>
                        <a:lnTo>
                          <a:pt x="25831" y="267925"/>
                        </a:lnTo>
                        <a:lnTo>
                          <a:pt x="69482" y="324989"/>
                        </a:lnTo>
                        <a:lnTo>
                          <a:pt x="98418" y="351750"/>
                        </a:lnTo>
                        <a:lnTo>
                          <a:pt x="131732" y="377148"/>
                        </a:lnTo>
                        <a:lnTo>
                          <a:pt x="169150" y="401048"/>
                        </a:lnTo>
                        <a:lnTo>
                          <a:pt x="210400" y="423316"/>
                        </a:lnTo>
                        <a:lnTo>
                          <a:pt x="255210" y="443815"/>
                        </a:lnTo>
                        <a:lnTo>
                          <a:pt x="303306" y="462410"/>
                        </a:lnTo>
                        <a:lnTo>
                          <a:pt x="354416" y="478965"/>
                        </a:lnTo>
                        <a:lnTo>
                          <a:pt x="408268" y="493345"/>
                        </a:lnTo>
                        <a:lnTo>
                          <a:pt x="464588" y="505414"/>
                        </a:lnTo>
                        <a:lnTo>
                          <a:pt x="523104" y="515038"/>
                        </a:lnTo>
                        <a:lnTo>
                          <a:pt x="583544" y="522079"/>
                        </a:lnTo>
                        <a:lnTo>
                          <a:pt x="645635" y="526403"/>
                        </a:lnTo>
                        <a:lnTo>
                          <a:pt x="709104" y="527875"/>
                        </a:lnTo>
                        <a:lnTo>
                          <a:pt x="772571" y="526403"/>
                        </a:lnTo>
                        <a:lnTo>
                          <a:pt x="834660" y="522079"/>
                        </a:lnTo>
                        <a:lnTo>
                          <a:pt x="895098" y="515038"/>
                        </a:lnTo>
                        <a:lnTo>
                          <a:pt x="953613" y="505414"/>
                        </a:lnTo>
                        <a:lnTo>
                          <a:pt x="1009933" y="493345"/>
                        </a:lnTo>
                        <a:lnTo>
                          <a:pt x="1063783" y="478965"/>
                        </a:lnTo>
                        <a:lnTo>
                          <a:pt x="1114892" y="462410"/>
                        </a:lnTo>
                        <a:lnTo>
                          <a:pt x="1162988" y="443815"/>
                        </a:lnTo>
                        <a:lnTo>
                          <a:pt x="1207796" y="423316"/>
                        </a:lnTo>
                        <a:lnTo>
                          <a:pt x="1249046" y="401048"/>
                        </a:lnTo>
                        <a:lnTo>
                          <a:pt x="1286464" y="377148"/>
                        </a:lnTo>
                        <a:lnTo>
                          <a:pt x="1319777" y="351750"/>
                        </a:lnTo>
                        <a:lnTo>
                          <a:pt x="1348714" y="324989"/>
                        </a:lnTo>
                        <a:lnTo>
                          <a:pt x="1392364" y="267925"/>
                        </a:lnTo>
                        <a:lnTo>
                          <a:pt x="1403254" y="244843"/>
                        </a:lnTo>
                        <a:lnTo>
                          <a:pt x="709104" y="244843"/>
                        </a:lnTo>
                        <a:lnTo>
                          <a:pt x="649857" y="243693"/>
                        </a:lnTo>
                        <a:lnTo>
                          <a:pt x="591938" y="240296"/>
                        </a:lnTo>
                        <a:lnTo>
                          <a:pt x="535492" y="234729"/>
                        </a:lnTo>
                        <a:lnTo>
                          <a:pt x="480661" y="227069"/>
                        </a:lnTo>
                        <a:lnTo>
                          <a:pt x="427585" y="217393"/>
                        </a:lnTo>
                        <a:lnTo>
                          <a:pt x="376408" y="205778"/>
                        </a:lnTo>
                        <a:lnTo>
                          <a:pt x="327268" y="192302"/>
                        </a:lnTo>
                        <a:lnTo>
                          <a:pt x="280308" y="177042"/>
                        </a:lnTo>
                        <a:lnTo>
                          <a:pt x="235669" y="160075"/>
                        </a:lnTo>
                        <a:lnTo>
                          <a:pt x="193491" y="141479"/>
                        </a:lnTo>
                        <a:lnTo>
                          <a:pt x="153916" y="121329"/>
                        </a:lnTo>
                        <a:lnTo>
                          <a:pt x="117083" y="99705"/>
                        </a:lnTo>
                        <a:lnTo>
                          <a:pt x="83135" y="76683"/>
                        </a:lnTo>
                        <a:lnTo>
                          <a:pt x="52211" y="52339"/>
                        </a:lnTo>
                        <a:lnTo>
                          <a:pt x="24453" y="26753"/>
                        </a:lnTo>
                        <a:lnTo>
                          <a:pt x="0" y="0"/>
                        </a:lnTo>
                        <a:close/>
                      </a:path>
                      <a:path w="1418590" h="528320">
                        <a:moveTo>
                          <a:pt x="1418196" y="0"/>
                        </a:moveTo>
                        <a:lnTo>
                          <a:pt x="1365937" y="52358"/>
                        </a:lnTo>
                        <a:lnTo>
                          <a:pt x="1334990" y="76706"/>
                        </a:lnTo>
                        <a:lnTo>
                          <a:pt x="1301020" y="99732"/>
                        </a:lnTo>
                        <a:lnTo>
                          <a:pt x="1264169" y="121358"/>
                        </a:lnTo>
                        <a:lnTo>
                          <a:pt x="1224578" y="141506"/>
                        </a:lnTo>
                        <a:lnTo>
                          <a:pt x="1182389" y="160102"/>
                        </a:lnTo>
                        <a:lnTo>
                          <a:pt x="1137743" y="177066"/>
                        </a:lnTo>
                        <a:lnTo>
                          <a:pt x="1090782" y="192323"/>
                        </a:lnTo>
                        <a:lnTo>
                          <a:pt x="1041647" y="205795"/>
                        </a:lnTo>
                        <a:lnTo>
                          <a:pt x="990479" y="217406"/>
                        </a:lnTo>
                        <a:lnTo>
                          <a:pt x="937420" y="227078"/>
                        </a:lnTo>
                        <a:lnTo>
                          <a:pt x="882610" y="234735"/>
                        </a:lnTo>
                        <a:lnTo>
                          <a:pt x="826191" y="240299"/>
                        </a:lnTo>
                        <a:lnTo>
                          <a:pt x="768298" y="243694"/>
                        </a:lnTo>
                        <a:lnTo>
                          <a:pt x="709104" y="244843"/>
                        </a:lnTo>
                        <a:lnTo>
                          <a:pt x="1403254" y="244843"/>
                        </a:lnTo>
                        <a:lnTo>
                          <a:pt x="1406533" y="237892"/>
                        </a:lnTo>
                        <a:lnTo>
                          <a:pt x="1415235" y="207038"/>
                        </a:lnTo>
                        <a:lnTo>
                          <a:pt x="1418196" y="175501"/>
                        </a:lnTo>
                        <a:lnTo>
                          <a:pt x="1418196" y="0"/>
                        </a:lnTo>
                        <a:close/>
                      </a:path>
                    </a:pathLst>
                  </a:custGeom>
                  <a:grpFill/>
                </p:spPr>
                <p:txBody>
                  <a:bodyPr wrap="square" lIns="0" tIns="0" rIns="0" bIns="0" rtlCol="0"/>
                  <a:lstStyle/>
                  <a:p>
                    <a:endParaRPr sz="1050" dirty="0"/>
                  </a:p>
                </p:txBody>
              </p:sp>
              <p:sp>
                <p:nvSpPr>
                  <p:cNvPr id="161" name="bk object 21"/>
                  <p:cNvSpPr/>
                  <p:nvPr/>
                </p:nvSpPr>
                <p:spPr>
                  <a:xfrm>
                    <a:off x="6618838" y="7058861"/>
                    <a:ext cx="1418590" cy="506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8590" h="506729">
                        <a:moveTo>
                          <a:pt x="0" y="0"/>
                        </a:moveTo>
                        <a:lnTo>
                          <a:pt x="0" y="154216"/>
                        </a:lnTo>
                        <a:lnTo>
                          <a:pt x="2961" y="185753"/>
                        </a:lnTo>
                        <a:lnTo>
                          <a:pt x="25831" y="246639"/>
                        </a:lnTo>
                        <a:lnTo>
                          <a:pt x="69482" y="303702"/>
                        </a:lnTo>
                        <a:lnTo>
                          <a:pt x="98418" y="330461"/>
                        </a:lnTo>
                        <a:lnTo>
                          <a:pt x="131732" y="355858"/>
                        </a:lnTo>
                        <a:lnTo>
                          <a:pt x="169150" y="379758"/>
                        </a:lnTo>
                        <a:lnTo>
                          <a:pt x="210400" y="402024"/>
                        </a:lnTo>
                        <a:lnTo>
                          <a:pt x="255210" y="422522"/>
                        </a:lnTo>
                        <a:lnTo>
                          <a:pt x="303306" y="441116"/>
                        </a:lnTo>
                        <a:lnTo>
                          <a:pt x="354416" y="457670"/>
                        </a:lnTo>
                        <a:lnTo>
                          <a:pt x="408268" y="472050"/>
                        </a:lnTo>
                        <a:lnTo>
                          <a:pt x="464588" y="484118"/>
                        </a:lnTo>
                        <a:lnTo>
                          <a:pt x="523104" y="493741"/>
                        </a:lnTo>
                        <a:lnTo>
                          <a:pt x="583544" y="500782"/>
                        </a:lnTo>
                        <a:lnTo>
                          <a:pt x="645635" y="505106"/>
                        </a:lnTo>
                        <a:lnTo>
                          <a:pt x="709104" y="506577"/>
                        </a:lnTo>
                        <a:lnTo>
                          <a:pt x="772571" y="505106"/>
                        </a:lnTo>
                        <a:lnTo>
                          <a:pt x="834660" y="500782"/>
                        </a:lnTo>
                        <a:lnTo>
                          <a:pt x="895098" y="493741"/>
                        </a:lnTo>
                        <a:lnTo>
                          <a:pt x="953613" y="484118"/>
                        </a:lnTo>
                        <a:lnTo>
                          <a:pt x="1009933" y="472050"/>
                        </a:lnTo>
                        <a:lnTo>
                          <a:pt x="1063783" y="457670"/>
                        </a:lnTo>
                        <a:lnTo>
                          <a:pt x="1114892" y="441116"/>
                        </a:lnTo>
                        <a:lnTo>
                          <a:pt x="1162988" y="422522"/>
                        </a:lnTo>
                        <a:lnTo>
                          <a:pt x="1207796" y="402024"/>
                        </a:lnTo>
                        <a:lnTo>
                          <a:pt x="1249046" y="379758"/>
                        </a:lnTo>
                        <a:lnTo>
                          <a:pt x="1286464" y="355858"/>
                        </a:lnTo>
                        <a:lnTo>
                          <a:pt x="1319777" y="330461"/>
                        </a:lnTo>
                        <a:lnTo>
                          <a:pt x="1348714" y="303702"/>
                        </a:lnTo>
                        <a:lnTo>
                          <a:pt x="1392364" y="246639"/>
                        </a:lnTo>
                        <a:lnTo>
                          <a:pt x="1393212" y="244843"/>
                        </a:lnTo>
                        <a:lnTo>
                          <a:pt x="709104" y="244843"/>
                        </a:lnTo>
                        <a:lnTo>
                          <a:pt x="649862" y="243694"/>
                        </a:lnTo>
                        <a:lnTo>
                          <a:pt x="591949" y="240299"/>
                        </a:lnTo>
                        <a:lnTo>
                          <a:pt x="535507" y="234736"/>
                        </a:lnTo>
                        <a:lnTo>
                          <a:pt x="480680" y="227080"/>
                        </a:lnTo>
                        <a:lnTo>
                          <a:pt x="427608" y="217408"/>
                        </a:lnTo>
                        <a:lnTo>
                          <a:pt x="376432" y="205798"/>
                        </a:lnTo>
                        <a:lnTo>
                          <a:pt x="327293" y="192327"/>
                        </a:lnTo>
                        <a:lnTo>
                          <a:pt x="280333" y="177071"/>
                        </a:lnTo>
                        <a:lnTo>
                          <a:pt x="235693" y="160107"/>
                        </a:lnTo>
                        <a:lnTo>
                          <a:pt x="193513" y="141512"/>
                        </a:lnTo>
                        <a:lnTo>
                          <a:pt x="153935" y="121363"/>
                        </a:lnTo>
                        <a:lnTo>
                          <a:pt x="117099" y="99737"/>
                        </a:lnTo>
                        <a:lnTo>
                          <a:pt x="83147" y="76711"/>
                        </a:lnTo>
                        <a:lnTo>
                          <a:pt x="52219" y="52361"/>
                        </a:lnTo>
                        <a:lnTo>
                          <a:pt x="24456" y="26765"/>
                        </a:lnTo>
                        <a:lnTo>
                          <a:pt x="0" y="0"/>
                        </a:lnTo>
                        <a:close/>
                      </a:path>
                      <a:path w="1418590" h="506729">
                        <a:moveTo>
                          <a:pt x="1418196" y="0"/>
                        </a:moveTo>
                        <a:lnTo>
                          <a:pt x="1365946" y="52372"/>
                        </a:lnTo>
                        <a:lnTo>
                          <a:pt x="1335004" y="76725"/>
                        </a:lnTo>
                        <a:lnTo>
                          <a:pt x="1301038" y="99753"/>
                        </a:lnTo>
                        <a:lnTo>
                          <a:pt x="1264191" y="121380"/>
                        </a:lnTo>
                        <a:lnTo>
                          <a:pt x="1224603" y="141529"/>
                        </a:lnTo>
                        <a:lnTo>
                          <a:pt x="1182416" y="160123"/>
                        </a:lnTo>
                        <a:lnTo>
                          <a:pt x="1137772" y="177085"/>
                        </a:lnTo>
                        <a:lnTo>
                          <a:pt x="1090812" y="192339"/>
                        </a:lnTo>
                        <a:lnTo>
                          <a:pt x="1041677" y="205808"/>
                        </a:lnTo>
                        <a:lnTo>
                          <a:pt x="990507" y="217416"/>
                        </a:lnTo>
                        <a:lnTo>
                          <a:pt x="937446" y="227085"/>
                        </a:lnTo>
                        <a:lnTo>
                          <a:pt x="882632" y="234739"/>
                        </a:lnTo>
                        <a:lnTo>
                          <a:pt x="826209" y="240301"/>
                        </a:lnTo>
                        <a:lnTo>
                          <a:pt x="768313" y="243695"/>
                        </a:lnTo>
                        <a:lnTo>
                          <a:pt x="709104" y="244843"/>
                        </a:lnTo>
                        <a:lnTo>
                          <a:pt x="1393212" y="244843"/>
                        </a:lnTo>
                        <a:lnTo>
                          <a:pt x="1406533" y="216606"/>
                        </a:lnTo>
                        <a:lnTo>
                          <a:pt x="1415235" y="185753"/>
                        </a:lnTo>
                        <a:lnTo>
                          <a:pt x="1418196" y="154216"/>
                        </a:lnTo>
                        <a:lnTo>
                          <a:pt x="1418196" y="0"/>
                        </a:lnTo>
                        <a:close/>
                      </a:path>
                    </a:pathLst>
                  </a:custGeom>
                  <a:grpFill/>
                </p:spPr>
                <p:txBody>
                  <a:bodyPr wrap="square" lIns="0" tIns="0" rIns="0" bIns="0" rtlCol="0"/>
                  <a:lstStyle/>
                  <a:p>
                    <a:endParaRPr sz="1050" dirty="0"/>
                  </a:p>
                </p:txBody>
              </p:sp>
            </p:grpSp>
          </p:grpSp>
        </p:grpSp>
        <p:sp>
          <p:nvSpPr>
            <p:cNvPr id="168" name="TextBox 167">
              <a:extLst>
                <a:ext uri="{FF2B5EF4-FFF2-40B4-BE49-F238E27FC236}">
                  <a16:creationId xmlns="" xmlns:a16="http://schemas.microsoft.com/office/drawing/2014/main" id="{531C9066-36D5-4C24-B8F5-F430EC5FE558}"/>
                </a:ext>
              </a:extLst>
            </p:cNvPr>
            <p:cNvSpPr txBox="1"/>
            <p:nvPr/>
          </p:nvSpPr>
          <p:spPr>
            <a:xfrm>
              <a:off x="9736021" y="2553640"/>
              <a:ext cx="720000" cy="389654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txBody>
            <a:bodyPr wrap="square" lIns="27000" tIns="27000" rIns="27000" bIns="27000" rtlCol="0">
              <a:noAutofit/>
            </a:bodyPr>
            <a:lstStyle>
              <a:defPPr marL="0" marR="0" indent="0" algn="l" defTabSz="54425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71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algn="l" defTabSz="1828800" hangingPunct="1">
                <a:defRPr sz="1000" kern="1200">
                  <a:solidFill>
                    <a:schemeClr val="tx1"/>
                  </a:solidFill>
                  <a:latin typeface="HelvNeue Light for IBM" charset="0"/>
                  <a:ea typeface="HelvNeue Light for IBM" charset="0"/>
                  <a:cs typeface="HelvNeue Light for IBM" charset="0"/>
                </a:defRPr>
              </a:lvl1pPr>
            </a:lstStyle>
            <a:p>
              <a:r>
                <a:rPr lang="en-AU" sz="750" dirty="0"/>
                <a:t>Change</a:t>
              </a:r>
              <a:endParaRPr lang="en-US" sz="75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="" xmlns:a16="http://schemas.microsoft.com/office/drawing/2014/main" id="{531C9066-36D5-4C24-B8F5-F430EC5FE558}"/>
                </a:ext>
              </a:extLst>
            </p:cNvPr>
            <p:cNvSpPr txBox="1"/>
            <p:nvPr/>
          </p:nvSpPr>
          <p:spPr>
            <a:xfrm>
              <a:off x="8954820" y="2113568"/>
              <a:ext cx="720000" cy="389654"/>
            </a:xfrm>
            <a:prstGeom prst="rect">
              <a:avLst/>
            </a:prstGeom>
            <a:noFill/>
            <a:ln w="28575">
              <a:solidFill>
                <a:schemeClr val="bg2">
                  <a:lumMod val="75000"/>
                </a:schemeClr>
              </a:solidFill>
            </a:ln>
          </p:spPr>
          <p:txBody>
            <a:bodyPr wrap="square" lIns="27000" tIns="27000" rIns="27000" bIns="27000" rtlCol="0">
              <a:noAutofit/>
            </a:bodyPr>
            <a:lstStyle>
              <a:defPPr marL="0" marR="0" indent="0" algn="l" defTabSz="54425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71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algn="l" defTabSz="1828800" hangingPunct="1">
                <a:defRPr sz="1000" kern="1200">
                  <a:solidFill>
                    <a:schemeClr val="tx1"/>
                  </a:solidFill>
                  <a:latin typeface="HelvNeue Light for IBM" charset="0"/>
                  <a:ea typeface="HelvNeue Light for IBM" charset="0"/>
                  <a:cs typeface="HelvNeue Light for IBM" charset="0"/>
                </a:defRPr>
              </a:lvl1pPr>
            </a:lstStyle>
            <a:p>
              <a:r>
                <a:rPr lang="en-US" sz="750" dirty="0"/>
                <a:t>Service</a:t>
              </a:r>
            </a:p>
            <a:p>
              <a:r>
                <a:rPr lang="en-US" sz="750" dirty="0"/>
                <a:t>Request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="" xmlns:a16="http://schemas.microsoft.com/office/drawing/2014/main" id="{531C9066-36D5-4C24-B8F5-F430EC5FE558}"/>
                </a:ext>
              </a:extLst>
            </p:cNvPr>
            <p:cNvSpPr txBox="1"/>
            <p:nvPr/>
          </p:nvSpPr>
          <p:spPr>
            <a:xfrm>
              <a:off x="8954820" y="2553640"/>
              <a:ext cx="720000" cy="389654"/>
            </a:xfrm>
            <a:prstGeom prst="rect">
              <a:avLst/>
            </a:prstGeom>
            <a:noFill/>
            <a:ln w="28575">
              <a:solidFill>
                <a:schemeClr val="bg2">
                  <a:lumMod val="75000"/>
                </a:schemeClr>
              </a:solidFill>
            </a:ln>
          </p:spPr>
          <p:txBody>
            <a:bodyPr wrap="square" lIns="27000" tIns="27000" rIns="27000" bIns="27000" rtlCol="0">
              <a:noAutofit/>
            </a:bodyPr>
            <a:lstStyle>
              <a:defPPr marL="0" marR="0" indent="0" algn="l" defTabSz="54425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71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algn="l" defTabSz="1828800" hangingPunct="1">
                <a:defRPr sz="1000" kern="1200">
                  <a:solidFill>
                    <a:schemeClr val="tx1"/>
                  </a:solidFill>
                  <a:latin typeface="HelvNeue Light for IBM" charset="0"/>
                  <a:ea typeface="HelvNeue Light for IBM" charset="0"/>
                  <a:cs typeface="HelvNeue Light for IBM" charset="0"/>
                </a:defRPr>
              </a:lvl1pPr>
            </a:lstStyle>
            <a:p>
              <a:r>
                <a:rPr lang="en-US" sz="750" dirty="0"/>
                <a:t>Service</a:t>
              </a:r>
            </a:p>
            <a:p>
              <a:r>
                <a:rPr lang="en-US" sz="750" dirty="0"/>
                <a:t>Catalogue</a:t>
              </a:r>
            </a:p>
          </p:txBody>
        </p:sp>
      </p:grpSp>
      <p:sp>
        <p:nvSpPr>
          <p:cNvPr id="95" name="Rectangle: Rounded Corners 46"/>
          <p:cNvSpPr/>
          <p:nvPr/>
        </p:nvSpPr>
        <p:spPr>
          <a:xfrm>
            <a:off x="7365242" y="3167849"/>
            <a:ext cx="867016" cy="270000"/>
          </a:xfrm>
          <a:prstGeom prst="rect">
            <a:avLst/>
          </a:prstGeom>
          <a:noFill/>
          <a:ln w="57150" cap="flat" cmpd="sng" algn="ctr">
            <a:noFill/>
            <a:prstDash val="solid"/>
            <a:miter lim="800000"/>
          </a:ln>
          <a:effectLst/>
        </p:spPr>
        <p:txBody>
          <a:bodyPr wrap="square" lIns="0" tIns="54000" rIns="0" bIns="54000" rtlCol="0" anchor="ctr">
            <a:noAutofit/>
          </a:bodyPr>
          <a:lstStyle/>
          <a:p>
            <a:pPr defTabSz="137160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600" b="0" dirty="0">
                <a:solidFill>
                  <a:prstClr val="black"/>
                </a:solidFill>
                <a:latin typeface="HelvNeue Light for IBM" charset="0"/>
                <a:ea typeface="HelvNeue Light for IBM" charset="0"/>
                <a:cs typeface="HelvNeue Light for IBM" charset="0"/>
              </a:rPr>
              <a:t>IBM uses Scotiabank Service Now for Change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Bank Customer – Current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54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6"/>
          <p:cNvGrpSpPr/>
          <p:nvPr/>
        </p:nvGrpSpPr>
        <p:grpSpPr>
          <a:xfrm>
            <a:off x="2935838" y="2352457"/>
            <a:ext cx="3050421" cy="925085"/>
            <a:chOff x="3646074" y="1820499"/>
            <a:chExt cx="4067228" cy="1233447"/>
          </a:xfrm>
          <a:solidFill>
            <a:schemeClr val="accent5"/>
          </a:solidFill>
        </p:grpSpPr>
        <p:sp>
          <p:nvSpPr>
            <p:cNvPr id="64" name="Rectangle: Rounded Corners 18"/>
            <p:cNvSpPr/>
            <p:nvPr/>
          </p:nvSpPr>
          <p:spPr>
            <a:xfrm>
              <a:off x="3646074" y="1820499"/>
              <a:ext cx="4067228" cy="1233447"/>
            </a:xfrm>
            <a:prstGeom prst="rect">
              <a:avLst/>
            </a:prstGeom>
            <a:grpFill/>
            <a:ln w="57150" cap="flat" cmpd="sng" algn="ctr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wrap="none" lIns="0" tIns="54000" rIns="0" bIns="54000" rtlCol="0" anchor="t" anchorCtr="0">
              <a:noAutofit/>
            </a:bodyPr>
            <a:lstStyle/>
            <a:p>
              <a:pPr algn="ctr" defTabSz="1371600">
                <a:defRPr/>
              </a:pPr>
              <a:r>
                <a:rPr lang="en-US" sz="750" dirty="0">
                  <a:solidFill>
                    <a:srgbClr val="000000"/>
                  </a:solidFill>
                  <a:latin typeface="HelvNeue Bold for IBM" charset="0"/>
                  <a:ea typeface="HelvNeue Bold for IBM" charset="0"/>
                  <a:cs typeface="HelvNeue Bold for IBM" charset="0"/>
                  <a:sym typeface="Helvetica Light"/>
                </a:rPr>
                <a:t>IBM ServiceNow (global)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="" xmlns:a16="http://schemas.microsoft.com/office/drawing/2014/main" id="{2E21FE31-283F-496C-A213-9E7ECD3FE9D0}"/>
                </a:ext>
              </a:extLst>
            </p:cNvPr>
            <p:cNvSpPr txBox="1"/>
            <p:nvPr/>
          </p:nvSpPr>
          <p:spPr>
            <a:xfrm>
              <a:off x="3999722" y="2142678"/>
              <a:ext cx="720000" cy="789388"/>
            </a:xfrm>
            <a:prstGeom prst="rect">
              <a:avLst/>
            </a:prstGeom>
            <a:grpFill/>
            <a:ln w="28575">
              <a:solidFill>
                <a:schemeClr val="bg2">
                  <a:lumMod val="75000"/>
                </a:schemeClr>
              </a:solidFill>
            </a:ln>
          </p:spPr>
          <p:txBody>
            <a:bodyPr wrap="square" lIns="27000" tIns="27000" rIns="27000" bIns="27000" rtlCol="0">
              <a:noAutofit/>
            </a:bodyPr>
            <a:lstStyle/>
            <a:p>
              <a:pPr defTabSz="1371600">
                <a:defRPr/>
              </a:pPr>
              <a:r>
                <a:rPr lang="en-US" sz="750" dirty="0">
                  <a:solidFill>
                    <a:srgbClr val="000000"/>
                  </a:solidFill>
                  <a:latin typeface="HelvNeue Light for IBM" charset="0"/>
                  <a:ea typeface="HelvNeue Light for IBM" charset="0"/>
                  <a:cs typeface="HelvNeue Light for IBM" charset="0"/>
                  <a:sym typeface="Helvetica Light"/>
                </a:rPr>
                <a:t>Incident </a:t>
              </a:r>
            </a:p>
            <a:p>
              <a:pPr defTabSz="1371600">
                <a:defRPr/>
              </a:pPr>
              <a:r>
                <a:rPr lang="en-US" sz="750" dirty="0">
                  <a:solidFill>
                    <a:srgbClr val="000000"/>
                  </a:solidFill>
                  <a:latin typeface="HelvNeue Light for IBM" charset="0"/>
                  <a:ea typeface="HelvNeue Light for IBM" charset="0"/>
                  <a:cs typeface="HelvNeue Light for IBM" charset="0"/>
                  <a:sym typeface="Helvetica Light"/>
                </a:rPr>
                <a:t>Problem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="" xmlns:a16="http://schemas.microsoft.com/office/drawing/2014/main" id="{CF5BC1F5-D735-4F9D-B2CB-7340978F535D}"/>
                </a:ext>
              </a:extLst>
            </p:cNvPr>
            <p:cNvSpPr txBox="1"/>
            <p:nvPr/>
          </p:nvSpPr>
          <p:spPr>
            <a:xfrm>
              <a:off x="4805971" y="2142678"/>
              <a:ext cx="720000" cy="789388"/>
            </a:xfrm>
            <a:prstGeom prst="rect">
              <a:avLst/>
            </a:prstGeom>
            <a:grpFill/>
            <a:ln w="28575">
              <a:solidFill>
                <a:schemeClr val="bg2">
                  <a:lumMod val="75000"/>
                </a:schemeClr>
              </a:solidFill>
            </a:ln>
          </p:spPr>
          <p:txBody>
            <a:bodyPr wrap="square" lIns="27000" tIns="27000" rIns="27000" bIns="27000" rtlCol="0">
              <a:noAutofit/>
            </a:bodyPr>
            <a:lstStyle/>
            <a:p>
              <a:pPr defTabSz="1371600">
                <a:defRPr/>
              </a:pPr>
              <a:r>
                <a:rPr lang="en-US" sz="750" dirty="0">
                  <a:solidFill>
                    <a:srgbClr val="000000"/>
                  </a:solidFill>
                  <a:latin typeface="HelvNeue Light for IBM" charset="0"/>
                  <a:ea typeface="HelvNeue Light for IBM" charset="0"/>
                  <a:cs typeface="HelvNeue Light for IBM" charset="0"/>
                  <a:sym typeface="Helvetica Light"/>
                </a:rPr>
                <a:t>Service</a:t>
              </a:r>
            </a:p>
            <a:p>
              <a:pPr defTabSz="1371600">
                <a:defRPr/>
              </a:pPr>
              <a:r>
                <a:rPr lang="en-US" sz="750" dirty="0">
                  <a:solidFill>
                    <a:srgbClr val="000000"/>
                  </a:solidFill>
                  <a:latin typeface="HelvNeue Light for IBM" charset="0"/>
                  <a:ea typeface="HelvNeue Light for IBM" charset="0"/>
                  <a:cs typeface="HelvNeue Light for IBM" charset="0"/>
                  <a:sym typeface="Helvetica Light"/>
                </a:rPr>
                <a:t>Requests</a:t>
              </a:r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6974778" y="2192620"/>
              <a:ext cx="215108" cy="260116"/>
              <a:chOff x="6618838" y="6548716"/>
              <a:chExt cx="1418590" cy="1715414"/>
            </a:xfrm>
            <a:grpFill/>
          </p:grpSpPr>
          <p:sp>
            <p:nvSpPr>
              <p:cNvPr id="77" name="bk object 18"/>
              <p:cNvSpPr/>
              <p:nvPr/>
            </p:nvSpPr>
            <p:spPr>
              <a:xfrm>
                <a:off x="6619861" y="6548716"/>
                <a:ext cx="1416685" cy="685800"/>
              </a:xfrm>
              <a:custGeom>
                <a:avLst/>
                <a:gdLst/>
                <a:ahLst/>
                <a:cxnLst/>
                <a:rect l="l" t="t" r="r" b="b"/>
                <a:pathLst>
                  <a:path w="1416684" h="685800">
                    <a:moveTo>
                      <a:pt x="708075" y="0"/>
                    </a:moveTo>
                    <a:lnTo>
                      <a:pt x="645690" y="1422"/>
                    </a:lnTo>
                    <a:lnTo>
                      <a:pt x="584643" y="5605"/>
                    </a:lnTo>
                    <a:lnTo>
                      <a:pt x="525192" y="12418"/>
                    </a:lnTo>
                    <a:lnTo>
                      <a:pt x="467594" y="21733"/>
                    </a:lnTo>
                    <a:lnTo>
                      <a:pt x="412107" y="33422"/>
                    </a:lnTo>
                    <a:lnTo>
                      <a:pt x="358988" y="47355"/>
                    </a:lnTo>
                    <a:lnTo>
                      <a:pt x="308495" y="63403"/>
                    </a:lnTo>
                    <a:lnTo>
                      <a:pt x="260885" y="81437"/>
                    </a:lnTo>
                    <a:lnTo>
                      <a:pt x="216415" y="101330"/>
                    </a:lnTo>
                    <a:lnTo>
                      <a:pt x="175344" y="122951"/>
                    </a:lnTo>
                    <a:lnTo>
                      <a:pt x="137928" y="146172"/>
                    </a:lnTo>
                    <a:lnTo>
                      <a:pt x="104425" y="170864"/>
                    </a:lnTo>
                    <a:lnTo>
                      <a:pt x="75093" y="196899"/>
                    </a:lnTo>
                    <a:lnTo>
                      <a:pt x="29970" y="252480"/>
                    </a:lnTo>
                    <a:lnTo>
                      <a:pt x="4618" y="311883"/>
                    </a:lnTo>
                    <a:lnTo>
                      <a:pt x="0" y="342696"/>
                    </a:lnTo>
                    <a:lnTo>
                      <a:pt x="4618" y="373514"/>
                    </a:lnTo>
                    <a:lnTo>
                      <a:pt x="29970" y="432925"/>
                    </a:lnTo>
                    <a:lnTo>
                      <a:pt x="75093" y="488512"/>
                    </a:lnTo>
                    <a:lnTo>
                      <a:pt x="104425" y="514549"/>
                    </a:lnTo>
                    <a:lnTo>
                      <a:pt x="137928" y="539244"/>
                    </a:lnTo>
                    <a:lnTo>
                      <a:pt x="175344" y="562468"/>
                    </a:lnTo>
                    <a:lnTo>
                      <a:pt x="216415" y="584092"/>
                    </a:lnTo>
                    <a:lnTo>
                      <a:pt x="260885" y="603986"/>
                    </a:lnTo>
                    <a:lnTo>
                      <a:pt x="308495" y="622022"/>
                    </a:lnTo>
                    <a:lnTo>
                      <a:pt x="358988" y="638072"/>
                    </a:lnTo>
                    <a:lnTo>
                      <a:pt x="412107" y="652006"/>
                    </a:lnTo>
                    <a:lnTo>
                      <a:pt x="467594" y="663695"/>
                    </a:lnTo>
                    <a:lnTo>
                      <a:pt x="525192" y="673012"/>
                    </a:lnTo>
                    <a:lnTo>
                      <a:pt x="584643" y="679825"/>
                    </a:lnTo>
                    <a:lnTo>
                      <a:pt x="645690" y="684008"/>
                    </a:lnTo>
                    <a:lnTo>
                      <a:pt x="708075" y="685431"/>
                    </a:lnTo>
                    <a:lnTo>
                      <a:pt x="770459" y="684008"/>
                    </a:lnTo>
                    <a:lnTo>
                      <a:pt x="831505" y="679825"/>
                    </a:lnTo>
                    <a:lnTo>
                      <a:pt x="890955" y="673010"/>
                    </a:lnTo>
                    <a:lnTo>
                      <a:pt x="948553" y="663692"/>
                    </a:lnTo>
                    <a:lnTo>
                      <a:pt x="1004040" y="652002"/>
                    </a:lnTo>
                    <a:lnTo>
                      <a:pt x="1057160" y="638066"/>
                    </a:lnTo>
                    <a:lnTo>
                      <a:pt x="1107654" y="622015"/>
                    </a:lnTo>
                    <a:lnTo>
                      <a:pt x="1155265" y="603978"/>
                    </a:lnTo>
                    <a:lnTo>
                      <a:pt x="1199735" y="584082"/>
                    </a:lnTo>
                    <a:lnTo>
                      <a:pt x="1240808" y="562458"/>
                    </a:lnTo>
                    <a:lnTo>
                      <a:pt x="1278224" y="539233"/>
                    </a:lnTo>
                    <a:lnTo>
                      <a:pt x="1311728" y="514538"/>
                    </a:lnTo>
                    <a:lnTo>
                      <a:pt x="1341061" y="488501"/>
                    </a:lnTo>
                    <a:lnTo>
                      <a:pt x="1386184" y="432916"/>
                    </a:lnTo>
                    <a:lnTo>
                      <a:pt x="1411535" y="373510"/>
                    </a:lnTo>
                    <a:lnTo>
                      <a:pt x="1416151" y="342696"/>
                    </a:lnTo>
                    <a:lnTo>
                      <a:pt x="1411535" y="311883"/>
                    </a:lnTo>
                    <a:lnTo>
                      <a:pt x="1386184" y="252480"/>
                    </a:lnTo>
                    <a:lnTo>
                      <a:pt x="1341061" y="196899"/>
                    </a:lnTo>
                    <a:lnTo>
                      <a:pt x="1311728" y="170864"/>
                    </a:lnTo>
                    <a:lnTo>
                      <a:pt x="1278224" y="146172"/>
                    </a:lnTo>
                    <a:lnTo>
                      <a:pt x="1240808" y="122951"/>
                    </a:lnTo>
                    <a:lnTo>
                      <a:pt x="1199735" y="101330"/>
                    </a:lnTo>
                    <a:lnTo>
                      <a:pt x="1155265" y="81437"/>
                    </a:lnTo>
                    <a:lnTo>
                      <a:pt x="1107654" y="63403"/>
                    </a:lnTo>
                    <a:lnTo>
                      <a:pt x="1057160" y="47355"/>
                    </a:lnTo>
                    <a:lnTo>
                      <a:pt x="1004040" y="33422"/>
                    </a:lnTo>
                    <a:lnTo>
                      <a:pt x="948553" y="21733"/>
                    </a:lnTo>
                    <a:lnTo>
                      <a:pt x="890955" y="12418"/>
                    </a:lnTo>
                    <a:lnTo>
                      <a:pt x="831505" y="5605"/>
                    </a:lnTo>
                    <a:lnTo>
                      <a:pt x="770459" y="1422"/>
                    </a:lnTo>
                    <a:lnTo>
                      <a:pt x="708075" y="0"/>
                    </a:lnTo>
                    <a:close/>
                  </a:path>
                </a:pathLst>
              </a:custGeom>
              <a:grpFill/>
            </p:spPr>
            <p:txBody>
              <a:bodyPr wrap="square" lIns="27000" tIns="27000" rIns="27000" bIns="27000" rtlCol="0">
                <a:noAutofit/>
              </a:bodyPr>
              <a:lstStyle/>
              <a:p>
                <a:pPr algn="ctr" defTabSz="366731" hangingPunct="0"/>
                <a:endParaRPr sz="750" kern="0" dirty="0">
                  <a:solidFill>
                    <a:srgbClr val="000000"/>
                  </a:solidFill>
                  <a:latin typeface="HelvNeue Light for IBM" charset="0"/>
                  <a:ea typeface="HelvNeue Light for IBM" charset="0"/>
                  <a:cs typeface="HelvNeue Light for IBM" charset="0"/>
                  <a:sym typeface="Helvetica Light"/>
                </a:endParaRPr>
              </a:p>
            </p:txBody>
          </p:sp>
          <p:sp>
            <p:nvSpPr>
              <p:cNvPr id="78" name="bk object 19"/>
              <p:cNvSpPr/>
              <p:nvPr/>
            </p:nvSpPr>
            <p:spPr>
              <a:xfrm>
                <a:off x="6618838" y="7742795"/>
                <a:ext cx="1418590" cy="521335"/>
              </a:xfrm>
              <a:custGeom>
                <a:avLst/>
                <a:gdLst/>
                <a:ahLst/>
                <a:cxnLst/>
                <a:rect l="l" t="t" r="r" b="b"/>
                <a:pathLst>
                  <a:path w="1418590" h="521334">
                    <a:moveTo>
                      <a:pt x="0" y="0"/>
                    </a:moveTo>
                    <a:lnTo>
                      <a:pt x="0" y="168516"/>
                    </a:lnTo>
                    <a:lnTo>
                      <a:pt x="2961" y="200053"/>
                    </a:lnTo>
                    <a:lnTo>
                      <a:pt x="25831" y="260940"/>
                    </a:lnTo>
                    <a:lnTo>
                      <a:pt x="69482" y="318004"/>
                    </a:lnTo>
                    <a:lnTo>
                      <a:pt x="98418" y="344765"/>
                    </a:lnTo>
                    <a:lnTo>
                      <a:pt x="131732" y="370163"/>
                    </a:lnTo>
                    <a:lnTo>
                      <a:pt x="169150" y="394063"/>
                    </a:lnTo>
                    <a:lnTo>
                      <a:pt x="210400" y="416331"/>
                    </a:lnTo>
                    <a:lnTo>
                      <a:pt x="255210" y="436830"/>
                    </a:lnTo>
                    <a:lnTo>
                      <a:pt x="303306" y="455425"/>
                    </a:lnTo>
                    <a:lnTo>
                      <a:pt x="354416" y="471980"/>
                    </a:lnTo>
                    <a:lnTo>
                      <a:pt x="408268" y="486360"/>
                    </a:lnTo>
                    <a:lnTo>
                      <a:pt x="464588" y="498429"/>
                    </a:lnTo>
                    <a:lnTo>
                      <a:pt x="523104" y="508053"/>
                    </a:lnTo>
                    <a:lnTo>
                      <a:pt x="583544" y="515094"/>
                    </a:lnTo>
                    <a:lnTo>
                      <a:pt x="645635" y="519418"/>
                    </a:lnTo>
                    <a:lnTo>
                      <a:pt x="709104" y="520890"/>
                    </a:lnTo>
                    <a:lnTo>
                      <a:pt x="772571" y="519418"/>
                    </a:lnTo>
                    <a:lnTo>
                      <a:pt x="834660" y="515094"/>
                    </a:lnTo>
                    <a:lnTo>
                      <a:pt x="895098" y="508053"/>
                    </a:lnTo>
                    <a:lnTo>
                      <a:pt x="953613" y="498429"/>
                    </a:lnTo>
                    <a:lnTo>
                      <a:pt x="1009933" y="486360"/>
                    </a:lnTo>
                    <a:lnTo>
                      <a:pt x="1063783" y="471980"/>
                    </a:lnTo>
                    <a:lnTo>
                      <a:pt x="1114892" y="455425"/>
                    </a:lnTo>
                    <a:lnTo>
                      <a:pt x="1162988" y="436830"/>
                    </a:lnTo>
                    <a:lnTo>
                      <a:pt x="1207796" y="416331"/>
                    </a:lnTo>
                    <a:lnTo>
                      <a:pt x="1249046" y="394063"/>
                    </a:lnTo>
                    <a:lnTo>
                      <a:pt x="1286464" y="370163"/>
                    </a:lnTo>
                    <a:lnTo>
                      <a:pt x="1319777" y="344765"/>
                    </a:lnTo>
                    <a:lnTo>
                      <a:pt x="1348714" y="318004"/>
                    </a:lnTo>
                    <a:lnTo>
                      <a:pt x="1392364" y="260940"/>
                    </a:lnTo>
                    <a:lnTo>
                      <a:pt x="1399923" y="244919"/>
                    </a:lnTo>
                    <a:lnTo>
                      <a:pt x="709104" y="244919"/>
                    </a:lnTo>
                    <a:lnTo>
                      <a:pt x="649862" y="243770"/>
                    </a:lnTo>
                    <a:lnTo>
                      <a:pt x="591949" y="240373"/>
                    </a:lnTo>
                    <a:lnTo>
                      <a:pt x="535507" y="234806"/>
                    </a:lnTo>
                    <a:lnTo>
                      <a:pt x="480680" y="227146"/>
                    </a:lnTo>
                    <a:lnTo>
                      <a:pt x="427608" y="217469"/>
                    </a:lnTo>
                    <a:lnTo>
                      <a:pt x="376432" y="205854"/>
                    </a:lnTo>
                    <a:lnTo>
                      <a:pt x="327294" y="192376"/>
                    </a:lnTo>
                    <a:lnTo>
                      <a:pt x="280333" y="177114"/>
                    </a:lnTo>
                    <a:lnTo>
                      <a:pt x="235693" y="160143"/>
                    </a:lnTo>
                    <a:lnTo>
                      <a:pt x="193513" y="141542"/>
                    </a:lnTo>
                    <a:lnTo>
                      <a:pt x="153935" y="121386"/>
                    </a:lnTo>
                    <a:lnTo>
                      <a:pt x="117099" y="99754"/>
                    </a:lnTo>
                    <a:lnTo>
                      <a:pt x="83147" y="76723"/>
                    </a:lnTo>
                    <a:lnTo>
                      <a:pt x="52219" y="52368"/>
                    </a:lnTo>
                    <a:lnTo>
                      <a:pt x="24456" y="26768"/>
                    </a:lnTo>
                    <a:lnTo>
                      <a:pt x="0" y="0"/>
                    </a:lnTo>
                    <a:close/>
                  </a:path>
                  <a:path w="1418590" h="521334">
                    <a:moveTo>
                      <a:pt x="1418196" y="0"/>
                    </a:moveTo>
                    <a:lnTo>
                      <a:pt x="1365946" y="52379"/>
                    </a:lnTo>
                    <a:lnTo>
                      <a:pt x="1335004" y="76737"/>
                    </a:lnTo>
                    <a:lnTo>
                      <a:pt x="1301038" y="99771"/>
                    </a:lnTo>
                    <a:lnTo>
                      <a:pt x="1264191" y="121403"/>
                    </a:lnTo>
                    <a:lnTo>
                      <a:pt x="1224603" y="141558"/>
                    </a:lnTo>
                    <a:lnTo>
                      <a:pt x="1182416" y="160159"/>
                    </a:lnTo>
                    <a:lnTo>
                      <a:pt x="1137772" y="177128"/>
                    </a:lnTo>
                    <a:lnTo>
                      <a:pt x="1090812" y="192389"/>
                    </a:lnTo>
                    <a:lnTo>
                      <a:pt x="1041677" y="205864"/>
                    </a:lnTo>
                    <a:lnTo>
                      <a:pt x="990507" y="217477"/>
                    </a:lnTo>
                    <a:lnTo>
                      <a:pt x="937446" y="227151"/>
                    </a:lnTo>
                    <a:lnTo>
                      <a:pt x="882632" y="234809"/>
                    </a:lnTo>
                    <a:lnTo>
                      <a:pt x="826209" y="240375"/>
                    </a:lnTo>
                    <a:lnTo>
                      <a:pt x="768313" y="243770"/>
                    </a:lnTo>
                    <a:lnTo>
                      <a:pt x="709104" y="244919"/>
                    </a:lnTo>
                    <a:lnTo>
                      <a:pt x="1399923" y="244919"/>
                    </a:lnTo>
                    <a:lnTo>
                      <a:pt x="1406533" y="230907"/>
                    </a:lnTo>
                    <a:lnTo>
                      <a:pt x="1415235" y="200053"/>
                    </a:lnTo>
                    <a:lnTo>
                      <a:pt x="1418196" y="168516"/>
                    </a:lnTo>
                    <a:lnTo>
                      <a:pt x="1418196" y="0"/>
                    </a:lnTo>
                    <a:close/>
                  </a:path>
                </a:pathLst>
              </a:custGeom>
              <a:grpFill/>
            </p:spPr>
            <p:txBody>
              <a:bodyPr wrap="square" lIns="27000" tIns="27000" rIns="27000" bIns="27000" rtlCol="0">
                <a:noAutofit/>
              </a:bodyPr>
              <a:lstStyle/>
              <a:p>
                <a:pPr algn="ctr" defTabSz="366731" hangingPunct="0"/>
                <a:endParaRPr sz="750" kern="0" dirty="0">
                  <a:solidFill>
                    <a:srgbClr val="000000"/>
                  </a:solidFill>
                  <a:latin typeface="HelvNeue Light for IBM" charset="0"/>
                  <a:ea typeface="HelvNeue Light for IBM" charset="0"/>
                  <a:cs typeface="HelvNeue Light for IBM" charset="0"/>
                  <a:sym typeface="Helvetica Light"/>
                </a:endParaRPr>
              </a:p>
            </p:txBody>
          </p:sp>
          <p:sp>
            <p:nvSpPr>
              <p:cNvPr id="79" name="bk object 20"/>
              <p:cNvSpPr/>
              <p:nvPr/>
            </p:nvSpPr>
            <p:spPr>
              <a:xfrm>
                <a:off x="6618838" y="7390229"/>
                <a:ext cx="1418590" cy="528321"/>
              </a:xfrm>
              <a:custGeom>
                <a:avLst/>
                <a:gdLst/>
                <a:ahLst/>
                <a:cxnLst/>
                <a:rect l="l" t="t" r="r" b="b"/>
                <a:pathLst>
                  <a:path w="1418590" h="528320">
                    <a:moveTo>
                      <a:pt x="0" y="0"/>
                    </a:moveTo>
                    <a:lnTo>
                      <a:pt x="0" y="175501"/>
                    </a:lnTo>
                    <a:lnTo>
                      <a:pt x="2961" y="207038"/>
                    </a:lnTo>
                    <a:lnTo>
                      <a:pt x="25831" y="267925"/>
                    </a:lnTo>
                    <a:lnTo>
                      <a:pt x="69482" y="324989"/>
                    </a:lnTo>
                    <a:lnTo>
                      <a:pt x="98418" y="351750"/>
                    </a:lnTo>
                    <a:lnTo>
                      <a:pt x="131732" y="377148"/>
                    </a:lnTo>
                    <a:lnTo>
                      <a:pt x="169150" y="401048"/>
                    </a:lnTo>
                    <a:lnTo>
                      <a:pt x="210400" y="423316"/>
                    </a:lnTo>
                    <a:lnTo>
                      <a:pt x="255210" y="443815"/>
                    </a:lnTo>
                    <a:lnTo>
                      <a:pt x="303306" y="462410"/>
                    </a:lnTo>
                    <a:lnTo>
                      <a:pt x="354416" y="478965"/>
                    </a:lnTo>
                    <a:lnTo>
                      <a:pt x="408268" y="493345"/>
                    </a:lnTo>
                    <a:lnTo>
                      <a:pt x="464588" y="505414"/>
                    </a:lnTo>
                    <a:lnTo>
                      <a:pt x="523104" y="515038"/>
                    </a:lnTo>
                    <a:lnTo>
                      <a:pt x="583544" y="522079"/>
                    </a:lnTo>
                    <a:lnTo>
                      <a:pt x="645635" y="526403"/>
                    </a:lnTo>
                    <a:lnTo>
                      <a:pt x="709104" y="527875"/>
                    </a:lnTo>
                    <a:lnTo>
                      <a:pt x="772571" y="526403"/>
                    </a:lnTo>
                    <a:lnTo>
                      <a:pt x="834660" y="522079"/>
                    </a:lnTo>
                    <a:lnTo>
                      <a:pt x="895098" y="515038"/>
                    </a:lnTo>
                    <a:lnTo>
                      <a:pt x="953613" y="505414"/>
                    </a:lnTo>
                    <a:lnTo>
                      <a:pt x="1009933" y="493345"/>
                    </a:lnTo>
                    <a:lnTo>
                      <a:pt x="1063783" y="478965"/>
                    </a:lnTo>
                    <a:lnTo>
                      <a:pt x="1114892" y="462410"/>
                    </a:lnTo>
                    <a:lnTo>
                      <a:pt x="1162988" y="443815"/>
                    </a:lnTo>
                    <a:lnTo>
                      <a:pt x="1207796" y="423316"/>
                    </a:lnTo>
                    <a:lnTo>
                      <a:pt x="1249046" y="401048"/>
                    </a:lnTo>
                    <a:lnTo>
                      <a:pt x="1286464" y="377148"/>
                    </a:lnTo>
                    <a:lnTo>
                      <a:pt x="1319777" y="351750"/>
                    </a:lnTo>
                    <a:lnTo>
                      <a:pt x="1348714" y="324989"/>
                    </a:lnTo>
                    <a:lnTo>
                      <a:pt x="1392364" y="267925"/>
                    </a:lnTo>
                    <a:lnTo>
                      <a:pt x="1403254" y="244843"/>
                    </a:lnTo>
                    <a:lnTo>
                      <a:pt x="709104" y="244843"/>
                    </a:lnTo>
                    <a:lnTo>
                      <a:pt x="649857" y="243693"/>
                    </a:lnTo>
                    <a:lnTo>
                      <a:pt x="591938" y="240296"/>
                    </a:lnTo>
                    <a:lnTo>
                      <a:pt x="535492" y="234729"/>
                    </a:lnTo>
                    <a:lnTo>
                      <a:pt x="480661" y="227069"/>
                    </a:lnTo>
                    <a:lnTo>
                      <a:pt x="427585" y="217393"/>
                    </a:lnTo>
                    <a:lnTo>
                      <a:pt x="376408" y="205778"/>
                    </a:lnTo>
                    <a:lnTo>
                      <a:pt x="327268" y="192302"/>
                    </a:lnTo>
                    <a:lnTo>
                      <a:pt x="280308" y="177042"/>
                    </a:lnTo>
                    <a:lnTo>
                      <a:pt x="235669" y="160075"/>
                    </a:lnTo>
                    <a:lnTo>
                      <a:pt x="193491" y="141479"/>
                    </a:lnTo>
                    <a:lnTo>
                      <a:pt x="153916" y="121329"/>
                    </a:lnTo>
                    <a:lnTo>
                      <a:pt x="117083" y="99705"/>
                    </a:lnTo>
                    <a:lnTo>
                      <a:pt x="83135" y="76683"/>
                    </a:lnTo>
                    <a:lnTo>
                      <a:pt x="52211" y="52339"/>
                    </a:lnTo>
                    <a:lnTo>
                      <a:pt x="24453" y="26753"/>
                    </a:lnTo>
                    <a:lnTo>
                      <a:pt x="0" y="0"/>
                    </a:lnTo>
                    <a:close/>
                  </a:path>
                  <a:path w="1418590" h="528320">
                    <a:moveTo>
                      <a:pt x="1418196" y="0"/>
                    </a:moveTo>
                    <a:lnTo>
                      <a:pt x="1365937" y="52358"/>
                    </a:lnTo>
                    <a:lnTo>
                      <a:pt x="1334990" y="76706"/>
                    </a:lnTo>
                    <a:lnTo>
                      <a:pt x="1301020" y="99732"/>
                    </a:lnTo>
                    <a:lnTo>
                      <a:pt x="1264169" y="121358"/>
                    </a:lnTo>
                    <a:lnTo>
                      <a:pt x="1224578" y="141506"/>
                    </a:lnTo>
                    <a:lnTo>
                      <a:pt x="1182389" y="160102"/>
                    </a:lnTo>
                    <a:lnTo>
                      <a:pt x="1137743" y="177066"/>
                    </a:lnTo>
                    <a:lnTo>
                      <a:pt x="1090782" y="192323"/>
                    </a:lnTo>
                    <a:lnTo>
                      <a:pt x="1041647" y="205795"/>
                    </a:lnTo>
                    <a:lnTo>
                      <a:pt x="990479" y="217406"/>
                    </a:lnTo>
                    <a:lnTo>
                      <a:pt x="937420" y="227078"/>
                    </a:lnTo>
                    <a:lnTo>
                      <a:pt x="882610" y="234735"/>
                    </a:lnTo>
                    <a:lnTo>
                      <a:pt x="826191" y="240299"/>
                    </a:lnTo>
                    <a:lnTo>
                      <a:pt x="768298" y="243694"/>
                    </a:lnTo>
                    <a:lnTo>
                      <a:pt x="709104" y="244843"/>
                    </a:lnTo>
                    <a:lnTo>
                      <a:pt x="1403254" y="244843"/>
                    </a:lnTo>
                    <a:lnTo>
                      <a:pt x="1406533" y="237892"/>
                    </a:lnTo>
                    <a:lnTo>
                      <a:pt x="1415235" y="207038"/>
                    </a:lnTo>
                    <a:lnTo>
                      <a:pt x="1418196" y="175501"/>
                    </a:lnTo>
                    <a:lnTo>
                      <a:pt x="1418196" y="0"/>
                    </a:lnTo>
                    <a:close/>
                  </a:path>
                </a:pathLst>
              </a:custGeom>
              <a:grpFill/>
            </p:spPr>
            <p:txBody>
              <a:bodyPr wrap="square" lIns="27000" tIns="27000" rIns="27000" bIns="27000" rtlCol="0">
                <a:noAutofit/>
              </a:bodyPr>
              <a:lstStyle/>
              <a:p>
                <a:pPr algn="ctr" defTabSz="366731" hangingPunct="0"/>
                <a:endParaRPr sz="750" kern="0" dirty="0">
                  <a:solidFill>
                    <a:srgbClr val="000000"/>
                  </a:solidFill>
                  <a:latin typeface="HelvNeue Light for IBM" charset="0"/>
                  <a:ea typeface="HelvNeue Light for IBM" charset="0"/>
                  <a:cs typeface="HelvNeue Light for IBM" charset="0"/>
                  <a:sym typeface="Helvetica Light"/>
                </a:endParaRPr>
              </a:p>
            </p:txBody>
          </p:sp>
          <p:sp>
            <p:nvSpPr>
              <p:cNvPr id="80" name="bk object 21"/>
              <p:cNvSpPr/>
              <p:nvPr/>
            </p:nvSpPr>
            <p:spPr>
              <a:xfrm>
                <a:off x="6618838" y="7058861"/>
                <a:ext cx="1418590" cy="506731"/>
              </a:xfrm>
              <a:custGeom>
                <a:avLst/>
                <a:gdLst/>
                <a:ahLst/>
                <a:cxnLst/>
                <a:rect l="l" t="t" r="r" b="b"/>
                <a:pathLst>
                  <a:path w="1418590" h="506729">
                    <a:moveTo>
                      <a:pt x="0" y="0"/>
                    </a:moveTo>
                    <a:lnTo>
                      <a:pt x="0" y="154216"/>
                    </a:lnTo>
                    <a:lnTo>
                      <a:pt x="2961" y="185753"/>
                    </a:lnTo>
                    <a:lnTo>
                      <a:pt x="25831" y="246639"/>
                    </a:lnTo>
                    <a:lnTo>
                      <a:pt x="69482" y="303702"/>
                    </a:lnTo>
                    <a:lnTo>
                      <a:pt x="98418" y="330461"/>
                    </a:lnTo>
                    <a:lnTo>
                      <a:pt x="131732" y="355858"/>
                    </a:lnTo>
                    <a:lnTo>
                      <a:pt x="169150" y="379758"/>
                    </a:lnTo>
                    <a:lnTo>
                      <a:pt x="210400" y="402024"/>
                    </a:lnTo>
                    <a:lnTo>
                      <a:pt x="255210" y="422522"/>
                    </a:lnTo>
                    <a:lnTo>
                      <a:pt x="303306" y="441116"/>
                    </a:lnTo>
                    <a:lnTo>
                      <a:pt x="354416" y="457670"/>
                    </a:lnTo>
                    <a:lnTo>
                      <a:pt x="408268" y="472050"/>
                    </a:lnTo>
                    <a:lnTo>
                      <a:pt x="464588" y="484118"/>
                    </a:lnTo>
                    <a:lnTo>
                      <a:pt x="523104" y="493741"/>
                    </a:lnTo>
                    <a:lnTo>
                      <a:pt x="583544" y="500782"/>
                    </a:lnTo>
                    <a:lnTo>
                      <a:pt x="645635" y="505106"/>
                    </a:lnTo>
                    <a:lnTo>
                      <a:pt x="709104" y="506577"/>
                    </a:lnTo>
                    <a:lnTo>
                      <a:pt x="772571" y="505106"/>
                    </a:lnTo>
                    <a:lnTo>
                      <a:pt x="834660" y="500782"/>
                    </a:lnTo>
                    <a:lnTo>
                      <a:pt x="895098" y="493741"/>
                    </a:lnTo>
                    <a:lnTo>
                      <a:pt x="953613" y="484118"/>
                    </a:lnTo>
                    <a:lnTo>
                      <a:pt x="1009933" y="472050"/>
                    </a:lnTo>
                    <a:lnTo>
                      <a:pt x="1063783" y="457670"/>
                    </a:lnTo>
                    <a:lnTo>
                      <a:pt x="1114892" y="441116"/>
                    </a:lnTo>
                    <a:lnTo>
                      <a:pt x="1162988" y="422522"/>
                    </a:lnTo>
                    <a:lnTo>
                      <a:pt x="1207796" y="402024"/>
                    </a:lnTo>
                    <a:lnTo>
                      <a:pt x="1249046" y="379758"/>
                    </a:lnTo>
                    <a:lnTo>
                      <a:pt x="1286464" y="355858"/>
                    </a:lnTo>
                    <a:lnTo>
                      <a:pt x="1319777" y="330461"/>
                    </a:lnTo>
                    <a:lnTo>
                      <a:pt x="1348714" y="303702"/>
                    </a:lnTo>
                    <a:lnTo>
                      <a:pt x="1392364" y="246639"/>
                    </a:lnTo>
                    <a:lnTo>
                      <a:pt x="1393212" y="244843"/>
                    </a:lnTo>
                    <a:lnTo>
                      <a:pt x="709104" y="244843"/>
                    </a:lnTo>
                    <a:lnTo>
                      <a:pt x="649862" y="243694"/>
                    </a:lnTo>
                    <a:lnTo>
                      <a:pt x="591949" y="240299"/>
                    </a:lnTo>
                    <a:lnTo>
                      <a:pt x="535507" y="234736"/>
                    </a:lnTo>
                    <a:lnTo>
                      <a:pt x="480680" y="227080"/>
                    </a:lnTo>
                    <a:lnTo>
                      <a:pt x="427608" y="217408"/>
                    </a:lnTo>
                    <a:lnTo>
                      <a:pt x="376432" y="205798"/>
                    </a:lnTo>
                    <a:lnTo>
                      <a:pt x="327293" y="192327"/>
                    </a:lnTo>
                    <a:lnTo>
                      <a:pt x="280333" y="177071"/>
                    </a:lnTo>
                    <a:lnTo>
                      <a:pt x="235693" y="160107"/>
                    </a:lnTo>
                    <a:lnTo>
                      <a:pt x="193513" y="141512"/>
                    </a:lnTo>
                    <a:lnTo>
                      <a:pt x="153935" y="121363"/>
                    </a:lnTo>
                    <a:lnTo>
                      <a:pt x="117099" y="99737"/>
                    </a:lnTo>
                    <a:lnTo>
                      <a:pt x="83147" y="76711"/>
                    </a:lnTo>
                    <a:lnTo>
                      <a:pt x="52219" y="52361"/>
                    </a:lnTo>
                    <a:lnTo>
                      <a:pt x="24456" y="26765"/>
                    </a:lnTo>
                    <a:lnTo>
                      <a:pt x="0" y="0"/>
                    </a:lnTo>
                    <a:close/>
                  </a:path>
                  <a:path w="1418590" h="506729">
                    <a:moveTo>
                      <a:pt x="1418196" y="0"/>
                    </a:moveTo>
                    <a:lnTo>
                      <a:pt x="1365946" y="52372"/>
                    </a:lnTo>
                    <a:lnTo>
                      <a:pt x="1335004" y="76725"/>
                    </a:lnTo>
                    <a:lnTo>
                      <a:pt x="1301038" y="99753"/>
                    </a:lnTo>
                    <a:lnTo>
                      <a:pt x="1264191" y="121380"/>
                    </a:lnTo>
                    <a:lnTo>
                      <a:pt x="1224603" y="141529"/>
                    </a:lnTo>
                    <a:lnTo>
                      <a:pt x="1182416" y="160123"/>
                    </a:lnTo>
                    <a:lnTo>
                      <a:pt x="1137772" y="177085"/>
                    </a:lnTo>
                    <a:lnTo>
                      <a:pt x="1090812" y="192339"/>
                    </a:lnTo>
                    <a:lnTo>
                      <a:pt x="1041677" y="205808"/>
                    </a:lnTo>
                    <a:lnTo>
                      <a:pt x="990507" y="217416"/>
                    </a:lnTo>
                    <a:lnTo>
                      <a:pt x="937446" y="227085"/>
                    </a:lnTo>
                    <a:lnTo>
                      <a:pt x="882632" y="234739"/>
                    </a:lnTo>
                    <a:lnTo>
                      <a:pt x="826209" y="240301"/>
                    </a:lnTo>
                    <a:lnTo>
                      <a:pt x="768313" y="243695"/>
                    </a:lnTo>
                    <a:lnTo>
                      <a:pt x="709104" y="244843"/>
                    </a:lnTo>
                    <a:lnTo>
                      <a:pt x="1393212" y="244843"/>
                    </a:lnTo>
                    <a:lnTo>
                      <a:pt x="1406533" y="216606"/>
                    </a:lnTo>
                    <a:lnTo>
                      <a:pt x="1415235" y="185753"/>
                    </a:lnTo>
                    <a:lnTo>
                      <a:pt x="1418196" y="154216"/>
                    </a:lnTo>
                    <a:lnTo>
                      <a:pt x="1418196" y="0"/>
                    </a:lnTo>
                    <a:close/>
                  </a:path>
                </a:pathLst>
              </a:custGeom>
              <a:grpFill/>
            </p:spPr>
            <p:txBody>
              <a:bodyPr wrap="square" lIns="27000" tIns="27000" rIns="27000" bIns="27000" rtlCol="0">
                <a:noAutofit/>
              </a:bodyPr>
              <a:lstStyle/>
              <a:p>
                <a:pPr algn="ctr" defTabSz="366731" hangingPunct="0"/>
                <a:endParaRPr sz="750" kern="0" dirty="0">
                  <a:solidFill>
                    <a:srgbClr val="000000"/>
                  </a:solidFill>
                  <a:latin typeface="HelvNeue Light for IBM" charset="0"/>
                  <a:ea typeface="HelvNeue Light for IBM" charset="0"/>
                  <a:cs typeface="HelvNeue Light for IBM" charset="0"/>
                  <a:sym typeface="Helvetica Light"/>
                </a:endParaRPr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6385483" y="2572066"/>
              <a:ext cx="864000" cy="360000"/>
              <a:chOff x="6466598" y="3017704"/>
              <a:chExt cx="864000" cy="360000"/>
            </a:xfrm>
            <a:grpFill/>
          </p:grpSpPr>
          <p:sp>
            <p:nvSpPr>
              <p:cNvPr id="69" name="TextBox 68"/>
              <p:cNvSpPr txBox="1"/>
              <p:nvPr/>
            </p:nvSpPr>
            <p:spPr>
              <a:xfrm>
                <a:off x="6466598" y="3017704"/>
                <a:ext cx="864000" cy="360000"/>
              </a:xfrm>
              <a:prstGeom prst="rect">
                <a:avLst/>
              </a:prstGeom>
              <a:grpFill/>
              <a:ln w="28575">
                <a:solidFill>
                  <a:schemeClr val="bg2">
                    <a:lumMod val="75000"/>
                  </a:schemeClr>
                </a:solidFill>
              </a:ln>
            </p:spPr>
            <p:txBody>
              <a:bodyPr wrap="square" lIns="27000" tIns="27000" rIns="27000" bIns="27000" rtlCol="0">
                <a:noAutofit/>
              </a:bodyPr>
              <a:lstStyle/>
              <a:p>
                <a:pPr defTabSz="1371600">
                  <a:defRPr/>
                </a:pPr>
                <a:r>
                  <a:rPr lang="en-US" sz="750" dirty="0">
                    <a:solidFill>
                      <a:srgbClr val="000000"/>
                    </a:solidFill>
                    <a:latin typeface="HelvNeue Light for IBM" charset="0"/>
                    <a:ea typeface="HelvNeue Light for IBM" charset="0"/>
                    <a:cs typeface="HelvNeue Light for IBM" charset="0"/>
                    <a:sym typeface="Helvetica Light"/>
                  </a:rPr>
                  <a:t>CMDB</a:t>
                </a:r>
              </a:p>
            </p:txBody>
          </p:sp>
          <p:grpSp>
            <p:nvGrpSpPr>
              <p:cNvPr id="70" name="Group 69"/>
              <p:cNvGrpSpPr/>
              <p:nvPr/>
            </p:nvGrpSpPr>
            <p:grpSpPr>
              <a:xfrm>
                <a:off x="7063298" y="3067646"/>
                <a:ext cx="215108" cy="260116"/>
                <a:chOff x="6618838" y="6548716"/>
                <a:chExt cx="1418590" cy="1715414"/>
              </a:xfrm>
              <a:grpFill/>
            </p:grpSpPr>
            <p:sp>
              <p:nvSpPr>
                <p:cNvPr id="71" name="bk object 18"/>
                <p:cNvSpPr/>
                <p:nvPr/>
              </p:nvSpPr>
              <p:spPr>
                <a:xfrm>
                  <a:off x="6619861" y="6548716"/>
                  <a:ext cx="1416685" cy="68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6684" h="685800">
                      <a:moveTo>
                        <a:pt x="708075" y="0"/>
                      </a:moveTo>
                      <a:lnTo>
                        <a:pt x="645690" y="1422"/>
                      </a:lnTo>
                      <a:lnTo>
                        <a:pt x="584643" y="5605"/>
                      </a:lnTo>
                      <a:lnTo>
                        <a:pt x="525192" y="12418"/>
                      </a:lnTo>
                      <a:lnTo>
                        <a:pt x="467594" y="21733"/>
                      </a:lnTo>
                      <a:lnTo>
                        <a:pt x="412107" y="33422"/>
                      </a:lnTo>
                      <a:lnTo>
                        <a:pt x="358988" y="47355"/>
                      </a:lnTo>
                      <a:lnTo>
                        <a:pt x="308495" y="63403"/>
                      </a:lnTo>
                      <a:lnTo>
                        <a:pt x="260885" y="81437"/>
                      </a:lnTo>
                      <a:lnTo>
                        <a:pt x="216415" y="101330"/>
                      </a:lnTo>
                      <a:lnTo>
                        <a:pt x="175344" y="122951"/>
                      </a:lnTo>
                      <a:lnTo>
                        <a:pt x="137928" y="146172"/>
                      </a:lnTo>
                      <a:lnTo>
                        <a:pt x="104425" y="170864"/>
                      </a:lnTo>
                      <a:lnTo>
                        <a:pt x="75093" y="196899"/>
                      </a:lnTo>
                      <a:lnTo>
                        <a:pt x="29970" y="252480"/>
                      </a:lnTo>
                      <a:lnTo>
                        <a:pt x="4618" y="311883"/>
                      </a:lnTo>
                      <a:lnTo>
                        <a:pt x="0" y="342696"/>
                      </a:lnTo>
                      <a:lnTo>
                        <a:pt x="4618" y="373514"/>
                      </a:lnTo>
                      <a:lnTo>
                        <a:pt x="29970" y="432925"/>
                      </a:lnTo>
                      <a:lnTo>
                        <a:pt x="75093" y="488512"/>
                      </a:lnTo>
                      <a:lnTo>
                        <a:pt x="104425" y="514549"/>
                      </a:lnTo>
                      <a:lnTo>
                        <a:pt x="137928" y="539244"/>
                      </a:lnTo>
                      <a:lnTo>
                        <a:pt x="175344" y="562468"/>
                      </a:lnTo>
                      <a:lnTo>
                        <a:pt x="216415" y="584092"/>
                      </a:lnTo>
                      <a:lnTo>
                        <a:pt x="260885" y="603986"/>
                      </a:lnTo>
                      <a:lnTo>
                        <a:pt x="308495" y="622022"/>
                      </a:lnTo>
                      <a:lnTo>
                        <a:pt x="358988" y="638072"/>
                      </a:lnTo>
                      <a:lnTo>
                        <a:pt x="412107" y="652006"/>
                      </a:lnTo>
                      <a:lnTo>
                        <a:pt x="467594" y="663695"/>
                      </a:lnTo>
                      <a:lnTo>
                        <a:pt x="525192" y="673012"/>
                      </a:lnTo>
                      <a:lnTo>
                        <a:pt x="584643" y="679825"/>
                      </a:lnTo>
                      <a:lnTo>
                        <a:pt x="645690" y="684008"/>
                      </a:lnTo>
                      <a:lnTo>
                        <a:pt x="708075" y="685431"/>
                      </a:lnTo>
                      <a:lnTo>
                        <a:pt x="770459" y="684008"/>
                      </a:lnTo>
                      <a:lnTo>
                        <a:pt x="831505" y="679825"/>
                      </a:lnTo>
                      <a:lnTo>
                        <a:pt x="890955" y="673010"/>
                      </a:lnTo>
                      <a:lnTo>
                        <a:pt x="948553" y="663692"/>
                      </a:lnTo>
                      <a:lnTo>
                        <a:pt x="1004040" y="652002"/>
                      </a:lnTo>
                      <a:lnTo>
                        <a:pt x="1057160" y="638066"/>
                      </a:lnTo>
                      <a:lnTo>
                        <a:pt x="1107654" y="622015"/>
                      </a:lnTo>
                      <a:lnTo>
                        <a:pt x="1155265" y="603978"/>
                      </a:lnTo>
                      <a:lnTo>
                        <a:pt x="1199735" y="584082"/>
                      </a:lnTo>
                      <a:lnTo>
                        <a:pt x="1240808" y="562458"/>
                      </a:lnTo>
                      <a:lnTo>
                        <a:pt x="1278224" y="539233"/>
                      </a:lnTo>
                      <a:lnTo>
                        <a:pt x="1311728" y="514538"/>
                      </a:lnTo>
                      <a:lnTo>
                        <a:pt x="1341061" y="488501"/>
                      </a:lnTo>
                      <a:lnTo>
                        <a:pt x="1386184" y="432916"/>
                      </a:lnTo>
                      <a:lnTo>
                        <a:pt x="1411535" y="373510"/>
                      </a:lnTo>
                      <a:lnTo>
                        <a:pt x="1416151" y="342696"/>
                      </a:lnTo>
                      <a:lnTo>
                        <a:pt x="1411535" y="311883"/>
                      </a:lnTo>
                      <a:lnTo>
                        <a:pt x="1386184" y="252480"/>
                      </a:lnTo>
                      <a:lnTo>
                        <a:pt x="1341061" y="196899"/>
                      </a:lnTo>
                      <a:lnTo>
                        <a:pt x="1311728" y="170864"/>
                      </a:lnTo>
                      <a:lnTo>
                        <a:pt x="1278224" y="146172"/>
                      </a:lnTo>
                      <a:lnTo>
                        <a:pt x="1240808" y="122951"/>
                      </a:lnTo>
                      <a:lnTo>
                        <a:pt x="1199735" y="101330"/>
                      </a:lnTo>
                      <a:lnTo>
                        <a:pt x="1155265" y="81437"/>
                      </a:lnTo>
                      <a:lnTo>
                        <a:pt x="1107654" y="63403"/>
                      </a:lnTo>
                      <a:lnTo>
                        <a:pt x="1057160" y="47355"/>
                      </a:lnTo>
                      <a:lnTo>
                        <a:pt x="1004040" y="33422"/>
                      </a:lnTo>
                      <a:lnTo>
                        <a:pt x="948553" y="21733"/>
                      </a:lnTo>
                      <a:lnTo>
                        <a:pt x="890955" y="12418"/>
                      </a:lnTo>
                      <a:lnTo>
                        <a:pt x="831505" y="5605"/>
                      </a:lnTo>
                      <a:lnTo>
                        <a:pt x="770459" y="1422"/>
                      </a:lnTo>
                      <a:lnTo>
                        <a:pt x="708075" y="0"/>
                      </a:lnTo>
                      <a:close/>
                    </a:path>
                  </a:pathLst>
                </a:custGeom>
                <a:grpFill/>
              </p:spPr>
              <p:txBody>
                <a:bodyPr wrap="square" lIns="27000" tIns="27000" rIns="27000" bIns="27000" rtlCol="0">
                  <a:noAutofit/>
                </a:bodyPr>
                <a:lstStyle/>
                <a:p>
                  <a:pPr algn="ctr" defTabSz="366731" hangingPunct="0"/>
                  <a:endParaRPr sz="750" kern="0" dirty="0">
                    <a:solidFill>
                      <a:srgbClr val="000000"/>
                    </a:solidFill>
                    <a:latin typeface="HelvNeue Light for IBM" charset="0"/>
                    <a:ea typeface="HelvNeue Light for IBM" charset="0"/>
                    <a:cs typeface="HelvNeue Light for IBM" charset="0"/>
                    <a:sym typeface="Helvetica Light"/>
                  </a:endParaRPr>
                </a:p>
              </p:txBody>
            </p:sp>
            <p:sp>
              <p:nvSpPr>
                <p:cNvPr id="72" name="bk object 19"/>
                <p:cNvSpPr/>
                <p:nvPr/>
              </p:nvSpPr>
              <p:spPr>
                <a:xfrm>
                  <a:off x="6618838" y="7742795"/>
                  <a:ext cx="1418590" cy="521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590" h="521334">
                      <a:moveTo>
                        <a:pt x="0" y="0"/>
                      </a:moveTo>
                      <a:lnTo>
                        <a:pt x="0" y="168516"/>
                      </a:lnTo>
                      <a:lnTo>
                        <a:pt x="2961" y="200053"/>
                      </a:lnTo>
                      <a:lnTo>
                        <a:pt x="25831" y="260940"/>
                      </a:lnTo>
                      <a:lnTo>
                        <a:pt x="69482" y="318004"/>
                      </a:lnTo>
                      <a:lnTo>
                        <a:pt x="98418" y="344765"/>
                      </a:lnTo>
                      <a:lnTo>
                        <a:pt x="131732" y="370163"/>
                      </a:lnTo>
                      <a:lnTo>
                        <a:pt x="169150" y="394063"/>
                      </a:lnTo>
                      <a:lnTo>
                        <a:pt x="210400" y="416331"/>
                      </a:lnTo>
                      <a:lnTo>
                        <a:pt x="255210" y="436830"/>
                      </a:lnTo>
                      <a:lnTo>
                        <a:pt x="303306" y="455425"/>
                      </a:lnTo>
                      <a:lnTo>
                        <a:pt x="354416" y="471980"/>
                      </a:lnTo>
                      <a:lnTo>
                        <a:pt x="408268" y="486360"/>
                      </a:lnTo>
                      <a:lnTo>
                        <a:pt x="464588" y="498429"/>
                      </a:lnTo>
                      <a:lnTo>
                        <a:pt x="523104" y="508053"/>
                      </a:lnTo>
                      <a:lnTo>
                        <a:pt x="583544" y="515094"/>
                      </a:lnTo>
                      <a:lnTo>
                        <a:pt x="645635" y="519418"/>
                      </a:lnTo>
                      <a:lnTo>
                        <a:pt x="709104" y="520890"/>
                      </a:lnTo>
                      <a:lnTo>
                        <a:pt x="772571" y="519418"/>
                      </a:lnTo>
                      <a:lnTo>
                        <a:pt x="834660" y="515094"/>
                      </a:lnTo>
                      <a:lnTo>
                        <a:pt x="895098" y="508053"/>
                      </a:lnTo>
                      <a:lnTo>
                        <a:pt x="953613" y="498429"/>
                      </a:lnTo>
                      <a:lnTo>
                        <a:pt x="1009933" y="486360"/>
                      </a:lnTo>
                      <a:lnTo>
                        <a:pt x="1063783" y="471980"/>
                      </a:lnTo>
                      <a:lnTo>
                        <a:pt x="1114892" y="455425"/>
                      </a:lnTo>
                      <a:lnTo>
                        <a:pt x="1162988" y="436830"/>
                      </a:lnTo>
                      <a:lnTo>
                        <a:pt x="1207796" y="416331"/>
                      </a:lnTo>
                      <a:lnTo>
                        <a:pt x="1249046" y="394063"/>
                      </a:lnTo>
                      <a:lnTo>
                        <a:pt x="1286464" y="370163"/>
                      </a:lnTo>
                      <a:lnTo>
                        <a:pt x="1319777" y="344765"/>
                      </a:lnTo>
                      <a:lnTo>
                        <a:pt x="1348714" y="318004"/>
                      </a:lnTo>
                      <a:lnTo>
                        <a:pt x="1392364" y="260940"/>
                      </a:lnTo>
                      <a:lnTo>
                        <a:pt x="1399923" y="244919"/>
                      </a:lnTo>
                      <a:lnTo>
                        <a:pt x="709104" y="244919"/>
                      </a:lnTo>
                      <a:lnTo>
                        <a:pt x="649862" y="243770"/>
                      </a:lnTo>
                      <a:lnTo>
                        <a:pt x="591949" y="240373"/>
                      </a:lnTo>
                      <a:lnTo>
                        <a:pt x="535507" y="234806"/>
                      </a:lnTo>
                      <a:lnTo>
                        <a:pt x="480680" y="227146"/>
                      </a:lnTo>
                      <a:lnTo>
                        <a:pt x="427608" y="217469"/>
                      </a:lnTo>
                      <a:lnTo>
                        <a:pt x="376432" y="205854"/>
                      </a:lnTo>
                      <a:lnTo>
                        <a:pt x="327294" y="192376"/>
                      </a:lnTo>
                      <a:lnTo>
                        <a:pt x="280333" y="177114"/>
                      </a:lnTo>
                      <a:lnTo>
                        <a:pt x="235693" y="160143"/>
                      </a:lnTo>
                      <a:lnTo>
                        <a:pt x="193513" y="141542"/>
                      </a:lnTo>
                      <a:lnTo>
                        <a:pt x="153935" y="121386"/>
                      </a:lnTo>
                      <a:lnTo>
                        <a:pt x="117099" y="99754"/>
                      </a:lnTo>
                      <a:lnTo>
                        <a:pt x="83147" y="76723"/>
                      </a:lnTo>
                      <a:lnTo>
                        <a:pt x="52219" y="52368"/>
                      </a:lnTo>
                      <a:lnTo>
                        <a:pt x="24456" y="26768"/>
                      </a:lnTo>
                      <a:lnTo>
                        <a:pt x="0" y="0"/>
                      </a:lnTo>
                      <a:close/>
                    </a:path>
                    <a:path w="1418590" h="521334">
                      <a:moveTo>
                        <a:pt x="1418196" y="0"/>
                      </a:moveTo>
                      <a:lnTo>
                        <a:pt x="1365946" y="52379"/>
                      </a:lnTo>
                      <a:lnTo>
                        <a:pt x="1335004" y="76737"/>
                      </a:lnTo>
                      <a:lnTo>
                        <a:pt x="1301038" y="99771"/>
                      </a:lnTo>
                      <a:lnTo>
                        <a:pt x="1264191" y="121403"/>
                      </a:lnTo>
                      <a:lnTo>
                        <a:pt x="1224603" y="141558"/>
                      </a:lnTo>
                      <a:lnTo>
                        <a:pt x="1182416" y="160159"/>
                      </a:lnTo>
                      <a:lnTo>
                        <a:pt x="1137772" y="177128"/>
                      </a:lnTo>
                      <a:lnTo>
                        <a:pt x="1090812" y="192389"/>
                      </a:lnTo>
                      <a:lnTo>
                        <a:pt x="1041677" y="205864"/>
                      </a:lnTo>
                      <a:lnTo>
                        <a:pt x="990507" y="217477"/>
                      </a:lnTo>
                      <a:lnTo>
                        <a:pt x="937446" y="227151"/>
                      </a:lnTo>
                      <a:lnTo>
                        <a:pt x="882632" y="234809"/>
                      </a:lnTo>
                      <a:lnTo>
                        <a:pt x="826209" y="240375"/>
                      </a:lnTo>
                      <a:lnTo>
                        <a:pt x="768313" y="243770"/>
                      </a:lnTo>
                      <a:lnTo>
                        <a:pt x="709104" y="244919"/>
                      </a:lnTo>
                      <a:lnTo>
                        <a:pt x="1399923" y="244919"/>
                      </a:lnTo>
                      <a:lnTo>
                        <a:pt x="1406533" y="230907"/>
                      </a:lnTo>
                      <a:lnTo>
                        <a:pt x="1415235" y="200053"/>
                      </a:lnTo>
                      <a:lnTo>
                        <a:pt x="1418196" y="168516"/>
                      </a:lnTo>
                      <a:lnTo>
                        <a:pt x="1418196" y="0"/>
                      </a:lnTo>
                      <a:close/>
                    </a:path>
                  </a:pathLst>
                </a:custGeom>
                <a:grpFill/>
              </p:spPr>
              <p:txBody>
                <a:bodyPr wrap="square" lIns="27000" tIns="27000" rIns="27000" bIns="27000" rtlCol="0">
                  <a:noAutofit/>
                </a:bodyPr>
                <a:lstStyle/>
                <a:p>
                  <a:pPr algn="ctr" defTabSz="366731" hangingPunct="0"/>
                  <a:endParaRPr sz="750" kern="0" dirty="0">
                    <a:solidFill>
                      <a:srgbClr val="000000"/>
                    </a:solidFill>
                    <a:latin typeface="HelvNeue Light for IBM" charset="0"/>
                    <a:ea typeface="HelvNeue Light for IBM" charset="0"/>
                    <a:cs typeface="HelvNeue Light for IBM" charset="0"/>
                    <a:sym typeface="Helvetica Light"/>
                  </a:endParaRPr>
                </a:p>
              </p:txBody>
            </p:sp>
            <p:sp>
              <p:nvSpPr>
                <p:cNvPr id="73" name="bk object 20"/>
                <p:cNvSpPr/>
                <p:nvPr/>
              </p:nvSpPr>
              <p:spPr>
                <a:xfrm>
                  <a:off x="6618838" y="7390229"/>
                  <a:ext cx="1418590" cy="528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590" h="528320">
                      <a:moveTo>
                        <a:pt x="0" y="0"/>
                      </a:moveTo>
                      <a:lnTo>
                        <a:pt x="0" y="175501"/>
                      </a:lnTo>
                      <a:lnTo>
                        <a:pt x="2961" y="207038"/>
                      </a:lnTo>
                      <a:lnTo>
                        <a:pt x="25831" y="267925"/>
                      </a:lnTo>
                      <a:lnTo>
                        <a:pt x="69482" y="324989"/>
                      </a:lnTo>
                      <a:lnTo>
                        <a:pt x="98418" y="351750"/>
                      </a:lnTo>
                      <a:lnTo>
                        <a:pt x="131732" y="377148"/>
                      </a:lnTo>
                      <a:lnTo>
                        <a:pt x="169150" y="401048"/>
                      </a:lnTo>
                      <a:lnTo>
                        <a:pt x="210400" y="423316"/>
                      </a:lnTo>
                      <a:lnTo>
                        <a:pt x="255210" y="443815"/>
                      </a:lnTo>
                      <a:lnTo>
                        <a:pt x="303306" y="462410"/>
                      </a:lnTo>
                      <a:lnTo>
                        <a:pt x="354416" y="478965"/>
                      </a:lnTo>
                      <a:lnTo>
                        <a:pt x="408268" y="493345"/>
                      </a:lnTo>
                      <a:lnTo>
                        <a:pt x="464588" y="505414"/>
                      </a:lnTo>
                      <a:lnTo>
                        <a:pt x="523104" y="515038"/>
                      </a:lnTo>
                      <a:lnTo>
                        <a:pt x="583544" y="522079"/>
                      </a:lnTo>
                      <a:lnTo>
                        <a:pt x="645635" y="526403"/>
                      </a:lnTo>
                      <a:lnTo>
                        <a:pt x="709104" y="527875"/>
                      </a:lnTo>
                      <a:lnTo>
                        <a:pt x="772571" y="526403"/>
                      </a:lnTo>
                      <a:lnTo>
                        <a:pt x="834660" y="522079"/>
                      </a:lnTo>
                      <a:lnTo>
                        <a:pt x="895098" y="515038"/>
                      </a:lnTo>
                      <a:lnTo>
                        <a:pt x="953613" y="505414"/>
                      </a:lnTo>
                      <a:lnTo>
                        <a:pt x="1009933" y="493345"/>
                      </a:lnTo>
                      <a:lnTo>
                        <a:pt x="1063783" y="478965"/>
                      </a:lnTo>
                      <a:lnTo>
                        <a:pt x="1114892" y="462410"/>
                      </a:lnTo>
                      <a:lnTo>
                        <a:pt x="1162988" y="443815"/>
                      </a:lnTo>
                      <a:lnTo>
                        <a:pt x="1207796" y="423316"/>
                      </a:lnTo>
                      <a:lnTo>
                        <a:pt x="1249046" y="401048"/>
                      </a:lnTo>
                      <a:lnTo>
                        <a:pt x="1286464" y="377148"/>
                      </a:lnTo>
                      <a:lnTo>
                        <a:pt x="1319777" y="351750"/>
                      </a:lnTo>
                      <a:lnTo>
                        <a:pt x="1348714" y="324989"/>
                      </a:lnTo>
                      <a:lnTo>
                        <a:pt x="1392364" y="267925"/>
                      </a:lnTo>
                      <a:lnTo>
                        <a:pt x="1403254" y="244843"/>
                      </a:lnTo>
                      <a:lnTo>
                        <a:pt x="709104" y="244843"/>
                      </a:lnTo>
                      <a:lnTo>
                        <a:pt x="649857" y="243693"/>
                      </a:lnTo>
                      <a:lnTo>
                        <a:pt x="591938" y="240296"/>
                      </a:lnTo>
                      <a:lnTo>
                        <a:pt x="535492" y="234729"/>
                      </a:lnTo>
                      <a:lnTo>
                        <a:pt x="480661" y="227069"/>
                      </a:lnTo>
                      <a:lnTo>
                        <a:pt x="427585" y="217393"/>
                      </a:lnTo>
                      <a:lnTo>
                        <a:pt x="376408" y="205778"/>
                      </a:lnTo>
                      <a:lnTo>
                        <a:pt x="327268" y="192302"/>
                      </a:lnTo>
                      <a:lnTo>
                        <a:pt x="280308" y="177042"/>
                      </a:lnTo>
                      <a:lnTo>
                        <a:pt x="235669" y="160075"/>
                      </a:lnTo>
                      <a:lnTo>
                        <a:pt x="193491" y="141479"/>
                      </a:lnTo>
                      <a:lnTo>
                        <a:pt x="153916" y="121329"/>
                      </a:lnTo>
                      <a:lnTo>
                        <a:pt x="117083" y="99705"/>
                      </a:lnTo>
                      <a:lnTo>
                        <a:pt x="83135" y="76683"/>
                      </a:lnTo>
                      <a:lnTo>
                        <a:pt x="52211" y="52339"/>
                      </a:lnTo>
                      <a:lnTo>
                        <a:pt x="24453" y="26753"/>
                      </a:lnTo>
                      <a:lnTo>
                        <a:pt x="0" y="0"/>
                      </a:lnTo>
                      <a:close/>
                    </a:path>
                    <a:path w="1418590" h="528320">
                      <a:moveTo>
                        <a:pt x="1418196" y="0"/>
                      </a:moveTo>
                      <a:lnTo>
                        <a:pt x="1365937" y="52358"/>
                      </a:lnTo>
                      <a:lnTo>
                        <a:pt x="1334990" y="76706"/>
                      </a:lnTo>
                      <a:lnTo>
                        <a:pt x="1301020" y="99732"/>
                      </a:lnTo>
                      <a:lnTo>
                        <a:pt x="1264169" y="121358"/>
                      </a:lnTo>
                      <a:lnTo>
                        <a:pt x="1224578" y="141506"/>
                      </a:lnTo>
                      <a:lnTo>
                        <a:pt x="1182389" y="160102"/>
                      </a:lnTo>
                      <a:lnTo>
                        <a:pt x="1137743" y="177066"/>
                      </a:lnTo>
                      <a:lnTo>
                        <a:pt x="1090782" y="192323"/>
                      </a:lnTo>
                      <a:lnTo>
                        <a:pt x="1041647" y="205795"/>
                      </a:lnTo>
                      <a:lnTo>
                        <a:pt x="990479" y="217406"/>
                      </a:lnTo>
                      <a:lnTo>
                        <a:pt x="937420" y="227078"/>
                      </a:lnTo>
                      <a:lnTo>
                        <a:pt x="882610" y="234735"/>
                      </a:lnTo>
                      <a:lnTo>
                        <a:pt x="826191" y="240299"/>
                      </a:lnTo>
                      <a:lnTo>
                        <a:pt x="768298" y="243694"/>
                      </a:lnTo>
                      <a:lnTo>
                        <a:pt x="709104" y="244843"/>
                      </a:lnTo>
                      <a:lnTo>
                        <a:pt x="1403254" y="244843"/>
                      </a:lnTo>
                      <a:lnTo>
                        <a:pt x="1406533" y="237892"/>
                      </a:lnTo>
                      <a:lnTo>
                        <a:pt x="1415235" y="207038"/>
                      </a:lnTo>
                      <a:lnTo>
                        <a:pt x="1418196" y="175501"/>
                      </a:lnTo>
                      <a:lnTo>
                        <a:pt x="1418196" y="0"/>
                      </a:lnTo>
                      <a:close/>
                    </a:path>
                  </a:pathLst>
                </a:custGeom>
                <a:grpFill/>
              </p:spPr>
              <p:txBody>
                <a:bodyPr wrap="square" lIns="27000" tIns="27000" rIns="27000" bIns="27000" rtlCol="0">
                  <a:noAutofit/>
                </a:bodyPr>
                <a:lstStyle/>
                <a:p>
                  <a:pPr algn="ctr" defTabSz="366731" hangingPunct="0"/>
                  <a:endParaRPr sz="750" kern="0" dirty="0">
                    <a:solidFill>
                      <a:srgbClr val="000000"/>
                    </a:solidFill>
                    <a:latin typeface="HelvNeue Light for IBM" charset="0"/>
                    <a:ea typeface="HelvNeue Light for IBM" charset="0"/>
                    <a:cs typeface="HelvNeue Light for IBM" charset="0"/>
                    <a:sym typeface="Helvetica Light"/>
                  </a:endParaRPr>
                </a:p>
              </p:txBody>
            </p:sp>
            <p:sp>
              <p:nvSpPr>
                <p:cNvPr id="74" name="bk object 21"/>
                <p:cNvSpPr/>
                <p:nvPr/>
              </p:nvSpPr>
              <p:spPr>
                <a:xfrm>
                  <a:off x="6618838" y="7058861"/>
                  <a:ext cx="1418590" cy="5067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590" h="506729">
                      <a:moveTo>
                        <a:pt x="0" y="0"/>
                      </a:moveTo>
                      <a:lnTo>
                        <a:pt x="0" y="154216"/>
                      </a:lnTo>
                      <a:lnTo>
                        <a:pt x="2961" y="185753"/>
                      </a:lnTo>
                      <a:lnTo>
                        <a:pt x="25831" y="246639"/>
                      </a:lnTo>
                      <a:lnTo>
                        <a:pt x="69482" y="303702"/>
                      </a:lnTo>
                      <a:lnTo>
                        <a:pt x="98418" y="330461"/>
                      </a:lnTo>
                      <a:lnTo>
                        <a:pt x="131732" y="355858"/>
                      </a:lnTo>
                      <a:lnTo>
                        <a:pt x="169150" y="379758"/>
                      </a:lnTo>
                      <a:lnTo>
                        <a:pt x="210400" y="402024"/>
                      </a:lnTo>
                      <a:lnTo>
                        <a:pt x="255210" y="422522"/>
                      </a:lnTo>
                      <a:lnTo>
                        <a:pt x="303306" y="441116"/>
                      </a:lnTo>
                      <a:lnTo>
                        <a:pt x="354416" y="457670"/>
                      </a:lnTo>
                      <a:lnTo>
                        <a:pt x="408268" y="472050"/>
                      </a:lnTo>
                      <a:lnTo>
                        <a:pt x="464588" y="484118"/>
                      </a:lnTo>
                      <a:lnTo>
                        <a:pt x="523104" y="493741"/>
                      </a:lnTo>
                      <a:lnTo>
                        <a:pt x="583544" y="500782"/>
                      </a:lnTo>
                      <a:lnTo>
                        <a:pt x="645635" y="505106"/>
                      </a:lnTo>
                      <a:lnTo>
                        <a:pt x="709104" y="506577"/>
                      </a:lnTo>
                      <a:lnTo>
                        <a:pt x="772571" y="505106"/>
                      </a:lnTo>
                      <a:lnTo>
                        <a:pt x="834660" y="500782"/>
                      </a:lnTo>
                      <a:lnTo>
                        <a:pt x="895098" y="493741"/>
                      </a:lnTo>
                      <a:lnTo>
                        <a:pt x="953613" y="484118"/>
                      </a:lnTo>
                      <a:lnTo>
                        <a:pt x="1009933" y="472050"/>
                      </a:lnTo>
                      <a:lnTo>
                        <a:pt x="1063783" y="457670"/>
                      </a:lnTo>
                      <a:lnTo>
                        <a:pt x="1114892" y="441116"/>
                      </a:lnTo>
                      <a:lnTo>
                        <a:pt x="1162988" y="422522"/>
                      </a:lnTo>
                      <a:lnTo>
                        <a:pt x="1207796" y="402024"/>
                      </a:lnTo>
                      <a:lnTo>
                        <a:pt x="1249046" y="379758"/>
                      </a:lnTo>
                      <a:lnTo>
                        <a:pt x="1286464" y="355858"/>
                      </a:lnTo>
                      <a:lnTo>
                        <a:pt x="1319777" y="330461"/>
                      </a:lnTo>
                      <a:lnTo>
                        <a:pt x="1348714" y="303702"/>
                      </a:lnTo>
                      <a:lnTo>
                        <a:pt x="1392364" y="246639"/>
                      </a:lnTo>
                      <a:lnTo>
                        <a:pt x="1393212" y="244843"/>
                      </a:lnTo>
                      <a:lnTo>
                        <a:pt x="709104" y="244843"/>
                      </a:lnTo>
                      <a:lnTo>
                        <a:pt x="649862" y="243694"/>
                      </a:lnTo>
                      <a:lnTo>
                        <a:pt x="591949" y="240299"/>
                      </a:lnTo>
                      <a:lnTo>
                        <a:pt x="535507" y="234736"/>
                      </a:lnTo>
                      <a:lnTo>
                        <a:pt x="480680" y="227080"/>
                      </a:lnTo>
                      <a:lnTo>
                        <a:pt x="427608" y="217408"/>
                      </a:lnTo>
                      <a:lnTo>
                        <a:pt x="376432" y="205798"/>
                      </a:lnTo>
                      <a:lnTo>
                        <a:pt x="327293" y="192327"/>
                      </a:lnTo>
                      <a:lnTo>
                        <a:pt x="280333" y="177071"/>
                      </a:lnTo>
                      <a:lnTo>
                        <a:pt x="235693" y="160107"/>
                      </a:lnTo>
                      <a:lnTo>
                        <a:pt x="193513" y="141512"/>
                      </a:lnTo>
                      <a:lnTo>
                        <a:pt x="153935" y="121363"/>
                      </a:lnTo>
                      <a:lnTo>
                        <a:pt x="117099" y="99737"/>
                      </a:lnTo>
                      <a:lnTo>
                        <a:pt x="83147" y="76711"/>
                      </a:lnTo>
                      <a:lnTo>
                        <a:pt x="52219" y="52361"/>
                      </a:lnTo>
                      <a:lnTo>
                        <a:pt x="24456" y="26765"/>
                      </a:lnTo>
                      <a:lnTo>
                        <a:pt x="0" y="0"/>
                      </a:lnTo>
                      <a:close/>
                    </a:path>
                    <a:path w="1418590" h="506729">
                      <a:moveTo>
                        <a:pt x="1418196" y="0"/>
                      </a:moveTo>
                      <a:lnTo>
                        <a:pt x="1365946" y="52372"/>
                      </a:lnTo>
                      <a:lnTo>
                        <a:pt x="1335004" y="76725"/>
                      </a:lnTo>
                      <a:lnTo>
                        <a:pt x="1301038" y="99753"/>
                      </a:lnTo>
                      <a:lnTo>
                        <a:pt x="1264191" y="121380"/>
                      </a:lnTo>
                      <a:lnTo>
                        <a:pt x="1224603" y="141529"/>
                      </a:lnTo>
                      <a:lnTo>
                        <a:pt x="1182416" y="160123"/>
                      </a:lnTo>
                      <a:lnTo>
                        <a:pt x="1137772" y="177085"/>
                      </a:lnTo>
                      <a:lnTo>
                        <a:pt x="1090812" y="192339"/>
                      </a:lnTo>
                      <a:lnTo>
                        <a:pt x="1041677" y="205808"/>
                      </a:lnTo>
                      <a:lnTo>
                        <a:pt x="990507" y="217416"/>
                      </a:lnTo>
                      <a:lnTo>
                        <a:pt x="937446" y="227085"/>
                      </a:lnTo>
                      <a:lnTo>
                        <a:pt x="882632" y="234739"/>
                      </a:lnTo>
                      <a:lnTo>
                        <a:pt x="826209" y="240301"/>
                      </a:lnTo>
                      <a:lnTo>
                        <a:pt x="768313" y="243695"/>
                      </a:lnTo>
                      <a:lnTo>
                        <a:pt x="709104" y="244843"/>
                      </a:lnTo>
                      <a:lnTo>
                        <a:pt x="1393212" y="244843"/>
                      </a:lnTo>
                      <a:lnTo>
                        <a:pt x="1406533" y="216606"/>
                      </a:lnTo>
                      <a:lnTo>
                        <a:pt x="1415235" y="185753"/>
                      </a:lnTo>
                      <a:lnTo>
                        <a:pt x="1418196" y="154216"/>
                      </a:lnTo>
                      <a:lnTo>
                        <a:pt x="1418196" y="0"/>
                      </a:lnTo>
                      <a:close/>
                    </a:path>
                  </a:pathLst>
                </a:custGeom>
                <a:grpFill/>
              </p:spPr>
              <p:txBody>
                <a:bodyPr wrap="square" lIns="27000" tIns="27000" rIns="27000" bIns="27000" rtlCol="0">
                  <a:noAutofit/>
                </a:bodyPr>
                <a:lstStyle/>
                <a:p>
                  <a:pPr algn="ctr" defTabSz="366731" hangingPunct="0"/>
                  <a:endParaRPr sz="750" kern="0" dirty="0">
                    <a:solidFill>
                      <a:srgbClr val="000000"/>
                    </a:solidFill>
                    <a:latin typeface="HelvNeue Light for IBM" charset="0"/>
                    <a:ea typeface="HelvNeue Light for IBM" charset="0"/>
                    <a:cs typeface="HelvNeue Light for IBM" charset="0"/>
                    <a:sym typeface="Helvetica Light"/>
                  </a:endParaRPr>
                </a:p>
              </p:txBody>
            </p:sp>
          </p:grpSp>
        </p:grpSp>
        <p:sp>
          <p:nvSpPr>
            <p:cNvPr id="90" name="TextBox 89">
              <a:extLst>
                <a:ext uri="{FF2B5EF4-FFF2-40B4-BE49-F238E27FC236}">
                  <a16:creationId xmlns="" xmlns:a16="http://schemas.microsoft.com/office/drawing/2014/main" id="{CF5BC1F5-D735-4F9D-B2CB-7340978F535D}"/>
                </a:ext>
              </a:extLst>
            </p:cNvPr>
            <p:cNvSpPr txBox="1"/>
            <p:nvPr/>
          </p:nvSpPr>
          <p:spPr>
            <a:xfrm>
              <a:off x="5595639" y="2142678"/>
              <a:ext cx="720000" cy="789388"/>
            </a:xfrm>
            <a:prstGeom prst="rect">
              <a:avLst/>
            </a:prstGeom>
            <a:grpFill/>
            <a:ln w="28575">
              <a:solidFill>
                <a:schemeClr val="bg2">
                  <a:lumMod val="75000"/>
                </a:schemeClr>
              </a:solidFill>
            </a:ln>
          </p:spPr>
          <p:txBody>
            <a:bodyPr wrap="square" lIns="27000" tIns="27000" rIns="27000" bIns="27000" rtlCol="0">
              <a:noAutofit/>
            </a:bodyPr>
            <a:lstStyle/>
            <a:p>
              <a:pPr defTabSz="1371600">
                <a:defRPr/>
              </a:pPr>
              <a:r>
                <a:rPr lang="en-US" sz="750" dirty="0">
                  <a:solidFill>
                    <a:srgbClr val="000000"/>
                  </a:solidFill>
                  <a:latin typeface="HelvNeue Light for IBM" charset="0"/>
                  <a:ea typeface="HelvNeue Light for IBM" charset="0"/>
                  <a:cs typeface="HelvNeue Light for IBM" charset="0"/>
                  <a:sym typeface="Helvetica Light"/>
                </a:rPr>
                <a:t>Service</a:t>
              </a:r>
            </a:p>
            <a:p>
              <a:pPr defTabSz="1371600">
                <a:defRPr/>
              </a:pPr>
              <a:r>
                <a:rPr lang="en-US" sz="750" dirty="0">
                  <a:solidFill>
                    <a:srgbClr val="000000"/>
                  </a:solidFill>
                  <a:latin typeface="HelvNeue Light for IBM" charset="0"/>
                  <a:ea typeface="HelvNeue Light for IBM" charset="0"/>
                  <a:cs typeface="HelvNeue Light for IBM" charset="0"/>
                  <a:sym typeface="Helvetica Light"/>
                </a:rPr>
                <a:t>Request Catalogue</a:t>
              </a:r>
            </a:p>
          </p:txBody>
        </p:sp>
      </p:grpSp>
      <p:cxnSp>
        <p:nvCxnSpPr>
          <p:cNvPr id="133" name="Straight Arrow Connector 132"/>
          <p:cNvCxnSpPr/>
          <p:nvPr/>
        </p:nvCxnSpPr>
        <p:spPr>
          <a:xfrm>
            <a:off x="4911589" y="3286193"/>
            <a:ext cx="0" cy="189000"/>
          </a:xfrm>
          <a:prstGeom prst="straightConnector1">
            <a:avLst/>
          </a:prstGeom>
          <a:noFill/>
          <a:ln w="28575" cap="flat">
            <a:solidFill>
              <a:schemeClr val="accent5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4" name="Straight Arrow Connector 133"/>
          <p:cNvCxnSpPr/>
          <p:nvPr/>
        </p:nvCxnSpPr>
        <p:spPr>
          <a:xfrm>
            <a:off x="5775890" y="3286193"/>
            <a:ext cx="0" cy="189000"/>
          </a:xfrm>
          <a:prstGeom prst="straightConnector1">
            <a:avLst/>
          </a:prstGeom>
          <a:noFill/>
          <a:ln w="28575" cap="flat">
            <a:solidFill>
              <a:schemeClr val="accent5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9" name="Straight Arrow Connector 138"/>
          <p:cNvCxnSpPr/>
          <p:nvPr/>
        </p:nvCxnSpPr>
        <p:spPr>
          <a:xfrm flipV="1">
            <a:off x="2482134" y="3169708"/>
            <a:ext cx="345784" cy="7424"/>
          </a:xfrm>
          <a:prstGeom prst="straightConnector1">
            <a:avLst/>
          </a:prstGeom>
          <a:noFill/>
          <a:ln w="28575" cap="flat">
            <a:solidFill>
              <a:schemeClr val="accent5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1" name="Straight Arrow Connector 140"/>
          <p:cNvCxnSpPr/>
          <p:nvPr/>
        </p:nvCxnSpPr>
        <p:spPr>
          <a:xfrm>
            <a:off x="5966073" y="2652914"/>
            <a:ext cx="867139" cy="0"/>
          </a:xfrm>
          <a:prstGeom prst="straightConnector1">
            <a:avLst/>
          </a:prstGeom>
          <a:noFill/>
          <a:ln w="28575" cap="flat">
            <a:solidFill>
              <a:schemeClr val="accent5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4" name="Rectangle: Rounded Corners 46"/>
          <p:cNvSpPr/>
          <p:nvPr/>
        </p:nvSpPr>
        <p:spPr>
          <a:xfrm>
            <a:off x="5976668" y="2404163"/>
            <a:ext cx="845949" cy="270000"/>
          </a:xfrm>
          <a:prstGeom prst="rect">
            <a:avLst/>
          </a:prstGeom>
          <a:noFill/>
          <a:ln w="57150" cap="flat" cmpd="sng" algn="ctr">
            <a:noFill/>
            <a:prstDash val="solid"/>
            <a:miter lim="800000"/>
          </a:ln>
          <a:effectLst/>
        </p:spPr>
        <p:txBody>
          <a:bodyPr wrap="square" lIns="0" tIns="54000" rIns="0" bIns="54000" rtlCol="0" anchor="ctr">
            <a:noAutofit/>
          </a:bodyPr>
          <a:lstStyle/>
          <a:p>
            <a:pPr algn="ctr" defTabSz="1371600">
              <a:defRPr/>
            </a:pPr>
            <a:r>
              <a:rPr lang="en-US" sz="750" dirty="0">
                <a:solidFill>
                  <a:prstClr val="black"/>
                </a:solidFill>
                <a:latin typeface="HelvNeue Light for IBM" charset="0"/>
                <a:ea typeface="HelvNeue Light for IBM" charset="0"/>
                <a:cs typeface="HelvNeue Light for IBM" charset="0"/>
                <a:sym typeface="Helvetica Light"/>
              </a:rPr>
              <a:t>Incident problem</a:t>
            </a:r>
          </a:p>
        </p:txBody>
      </p:sp>
      <p:cxnSp>
        <p:nvCxnSpPr>
          <p:cNvPr id="147" name="Straight Arrow Connector 146"/>
          <p:cNvCxnSpPr/>
          <p:nvPr/>
        </p:nvCxnSpPr>
        <p:spPr>
          <a:xfrm flipV="1">
            <a:off x="5974107" y="2905568"/>
            <a:ext cx="859105" cy="8354"/>
          </a:xfrm>
          <a:prstGeom prst="straightConnector1">
            <a:avLst/>
          </a:prstGeom>
          <a:noFill/>
          <a:ln w="28575" cap="flat">
            <a:solidFill>
              <a:schemeClr val="accent5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8" name="Rectangle: Rounded Corners 46"/>
          <p:cNvSpPr/>
          <p:nvPr/>
        </p:nvSpPr>
        <p:spPr>
          <a:xfrm>
            <a:off x="5995488" y="2657738"/>
            <a:ext cx="867016" cy="270000"/>
          </a:xfrm>
          <a:prstGeom prst="rect">
            <a:avLst/>
          </a:prstGeom>
          <a:noFill/>
          <a:ln w="57150" cap="flat" cmpd="sng" algn="ctr">
            <a:noFill/>
            <a:prstDash val="solid"/>
            <a:miter lim="800000"/>
          </a:ln>
          <a:effectLst/>
        </p:spPr>
        <p:txBody>
          <a:bodyPr wrap="square" lIns="0" tIns="54000" rIns="0" bIns="54000" rtlCol="0" anchor="ctr">
            <a:noAutofit/>
          </a:bodyPr>
          <a:lstStyle/>
          <a:p>
            <a:pPr algn="ctr" defTabSz="1371600">
              <a:defRPr/>
            </a:pPr>
            <a:r>
              <a:rPr lang="en-US" sz="750" dirty="0">
                <a:solidFill>
                  <a:prstClr val="black"/>
                </a:solidFill>
                <a:latin typeface="HelvNeue Light for IBM" charset="0"/>
                <a:ea typeface="HelvNeue Light for IBM" charset="0"/>
                <a:cs typeface="HelvNeue Light for IBM" charset="0"/>
                <a:sym typeface="Helvetica Light"/>
              </a:rPr>
              <a:t>Service request</a:t>
            </a:r>
          </a:p>
        </p:txBody>
      </p:sp>
      <p:cxnSp>
        <p:nvCxnSpPr>
          <p:cNvPr id="150" name="Straight Arrow Connector 149"/>
          <p:cNvCxnSpPr/>
          <p:nvPr/>
        </p:nvCxnSpPr>
        <p:spPr>
          <a:xfrm flipV="1">
            <a:off x="5974107" y="3160063"/>
            <a:ext cx="859105" cy="17069"/>
          </a:xfrm>
          <a:prstGeom prst="straightConnector1">
            <a:avLst/>
          </a:prstGeom>
          <a:noFill/>
          <a:ln w="28575" cap="flat">
            <a:solidFill>
              <a:schemeClr val="accent5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1" name="Rectangle: Rounded Corners 46"/>
          <p:cNvSpPr/>
          <p:nvPr/>
        </p:nvSpPr>
        <p:spPr>
          <a:xfrm>
            <a:off x="6111528" y="2928382"/>
            <a:ext cx="578374" cy="270000"/>
          </a:xfrm>
          <a:prstGeom prst="rect">
            <a:avLst/>
          </a:prstGeom>
          <a:noFill/>
          <a:ln w="57150" cap="flat" cmpd="sng" algn="ctr">
            <a:noFill/>
            <a:prstDash val="solid"/>
            <a:miter lim="800000"/>
          </a:ln>
          <a:effectLst/>
        </p:spPr>
        <p:txBody>
          <a:bodyPr wrap="square" lIns="0" tIns="54000" rIns="0" bIns="54000" rtlCol="0" anchor="ctr">
            <a:noAutofit/>
          </a:bodyPr>
          <a:lstStyle/>
          <a:p>
            <a:pPr algn="ctr" defTabSz="1371600">
              <a:defRPr/>
            </a:pPr>
            <a:r>
              <a:rPr lang="en-US" sz="750" dirty="0">
                <a:solidFill>
                  <a:prstClr val="black"/>
                </a:solidFill>
                <a:latin typeface="HelvNeue Light for IBM" charset="0"/>
                <a:ea typeface="HelvNeue Light for IBM" charset="0"/>
                <a:cs typeface="HelvNeue Light for IBM" charset="0"/>
                <a:sym typeface="Helvetica Light"/>
              </a:rPr>
              <a:t>CMDB</a:t>
            </a:r>
          </a:p>
        </p:txBody>
      </p:sp>
      <p:sp>
        <p:nvSpPr>
          <p:cNvPr id="152" name="Rectangle: Rounded Corners 35"/>
          <p:cNvSpPr/>
          <p:nvPr/>
        </p:nvSpPr>
        <p:spPr>
          <a:xfrm>
            <a:off x="6155936" y="1627542"/>
            <a:ext cx="2434187" cy="4499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 cap="flat" cmpd="sng" algn="ctr">
            <a:solidFill>
              <a:schemeClr val="tx2"/>
            </a:solidFill>
            <a:prstDash val="solid"/>
            <a:miter lim="800000"/>
          </a:ln>
          <a:effectLst/>
        </p:spPr>
        <p:txBody>
          <a:bodyPr wrap="square" lIns="54000" tIns="54000" rIns="54000" bIns="54000" rtlCol="0" anchor="t" anchorCtr="0">
            <a:noAutofit/>
          </a:bodyPr>
          <a:lstStyle/>
          <a:p>
            <a:pPr defTabSz="1371600">
              <a:defRPr/>
            </a:pPr>
            <a:r>
              <a:rPr lang="en-US" sz="750" dirty="0">
                <a:solidFill>
                  <a:prstClr val="black"/>
                </a:solidFill>
                <a:latin typeface="HelvNeue Light for IBM" charset="0"/>
                <a:ea typeface="HelvNeue Light for IBM" charset="0"/>
                <a:cs typeface="HelvNeue Light for IBM" charset="0"/>
                <a:sym typeface="Helvetica Light"/>
              </a:rPr>
              <a:t>ITaaS Foundations</a:t>
            </a:r>
          </a:p>
          <a:p>
            <a:pPr marL="128588" indent="-128588" defTabSz="1371600">
              <a:buFont typeface="Arial" charset="0"/>
              <a:buChar char="•"/>
              <a:defRPr/>
            </a:pPr>
            <a:r>
              <a:rPr lang="en-US" sz="750" dirty="0">
                <a:solidFill>
                  <a:prstClr val="black"/>
                </a:solidFill>
                <a:latin typeface="HelvNeue Light for IBM" charset="0"/>
                <a:ea typeface="HelvNeue Light for IBM" charset="0"/>
                <a:cs typeface="HelvNeue Light for IBM" charset="0"/>
                <a:sym typeface="Helvetica Light"/>
              </a:rPr>
              <a:t>Orchestration – (vRealize, vRO, vRA) </a:t>
            </a:r>
          </a:p>
        </p:txBody>
      </p:sp>
      <p:cxnSp>
        <p:nvCxnSpPr>
          <p:cNvPr id="154" name="Elbow Connector 153"/>
          <p:cNvCxnSpPr>
            <a:endCxn id="152" idx="1"/>
          </p:cNvCxnSpPr>
          <p:nvPr/>
        </p:nvCxnSpPr>
        <p:spPr>
          <a:xfrm rot="5400000" flipH="1" flipV="1">
            <a:off x="5783327" y="1978468"/>
            <a:ext cx="498549" cy="246671"/>
          </a:xfrm>
          <a:prstGeom prst="bentConnector2">
            <a:avLst/>
          </a:prstGeom>
          <a:noFill/>
          <a:ln w="28575" cap="flat">
            <a:solidFill>
              <a:schemeClr val="accent5"/>
            </a:solidFill>
            <a:prstDash val="solid"/>
            <a:miter lim="400000"/>
            <a:headEnd type="triangle" w="med" len="med"/>
            <a:tailEnd type="triangl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5" name="Elbow Connector 154"/>
          <p:cNvCxnSpPr/>
          <p:nvPr/>
        </p:nvCxnSpPr>
        <p:spPr>
          <a:xfrm flipH="1" flipV="1">
            <a:off x="8631379" y="1852529"/>
            <a:ext cx="215312" cy="3923574"/>
          </a:xfrm>
          <a:prstGeom prst="bentConnector3">
            <a:avLst>
              <a:gd name="adj1" fmla="val -79629"/>
            </a:avLst>
          </a:prstGeom>
          <a:noFill/>
          <a:ln w="28575" cap="flat">
            <a:solidFill>
              <a:schemeClr val="accent5"/>
            </a:solidFill>
            <a:prstDash val="solid"/>
            <a:miter lim="400000"/>
            <a:headEnd type="triangle" w="med" len="med"/>
            <a:tailEnd type="triangl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0" name="Rectangle: Rounded Corners 35"/>
          <p:cNvSpPr/>
          <p:nvPr/>
        </p:nvSpPr>
        <p:spPr>
          <a:xfrm>
            <a:off x="5758544" y="3428293"/>
            <a:ext cx="1215000" cy="378000"/>
          </a:xfrm>
          <a:prstGeom prst="rect">
            <a:avLst/>
          </a:prstGeom>
          <a:solidFill>
            <a:srgbClr val="FFE890"/>
          </a:solidFill>
          <a:ln w="57150" cap="flat" cmpd="sng" algn="ctr">
            <a:solidFill>
              <a:srgbClr val="DA9636"/>
            </a:solidFill>
            <a:prstDash val="solid"/>
            <a:miter lim="800000"/>
          </a:ln>
          <a:effectLst/>
        </p:spPr>
        <p:txBody>
          <a:bodyPr wrap="square" lIns="0" tIns="54000" rIns="0" bIns="54000" rtlCol="0" anchor="ctr">
            <a:noAutofit/>
          </a:bodyPr>
          <a:lstStyle/>
          <a:p>
            <a:pPr algn="ctr" defTabSz="1371600">
              <a:defRPr/>
            </a:pPr>
            <a:r>
              <a:rPr lang="en-US" sz="900" dirty="0">
                <a:solidFill>
                  <a:prstClr val="black"/>
                </a:solidFill>
                <a:latin typeface="HelvNeue Light for IBM" charset="0"/>
                <a:ea typeface="HelvNeue Light for IBM" charset="0"/>
                <a:cs typeface="HelvNeue Light for IBM" charset="0"/>
                <a:sym typeface="Helvetica Light"/>
              </a:rPr>
              <a:t>Dynamic Automation</a:t>
            </a:r>
          </a:p>
        </p:txBody>
      </p:sp>
      <p:sp>
        <p:nvSpPr>
          <p:cNvPr id="124" name="Rectangle: Rounded Corners 34"/>
          <p:cNvSpPr/>
          <p:nvPr/>
        </p:nvSpPr>
        <p:spPr>
          <a:xfrm>
            <a:off x="4461581" y="3428293"/>
            <a:ext cx="1215000" cy="378000"/>
          </a:xfrm>
          <a:prstGeom prst="rect">
            <a:avLst/>
          </a:prstGeom>
          <a:solidFill>
            <a:schemeClr val="bg1">
              <a:lumMod val="95000"/>
              <a:alpha val="66000"/>
            </a:schemeClr>
          </a:solidFill>
          <a:ln w="57150" cap="flat" cmpd="sng" algn="ctr">
            <a:solidFill>
              <a:schemeClr val="bg2"/>
            </a:solidFill>
            <a:prstDash val="solid"/>
            <a:miter lim="800000"/>
          </a:ln>
          <a:effectLst/>
        </p:spPr>
        <p:txBody>
          <a:bodyPr wrap="square" lIns="0" tIns="54000" rIns="0" bIns="54000" rtlCol="0" anchor="ctr">
            <a:noAutofit/>
          </a:bodyPr>
          <a:lstStyle/>
          <a:p>
            <a:pPr algn="ctr" defTabSz="1371600">
              <a:defRPr/>
            </a:pPr>
            <a:r>
              <a:rPr lang="en-US" sz="900" dirty="0">
                <a:solidFill>
                  <a:srgbClr val="DFE0DF">
                    <a:lumMod val="75000"/>
                  </a:srgbClr>
                </a:solidFill>
                <a:latin typeface="HelvNeue Light for IBM" charset="0"/>
                <a:ea typeface="HelvNeue Light for IBM" charset="0"/>
                <a:cs typeface="HelvNeue Light for IBM" charset="0"/>
                <a:sym typeface="Helvetica Light"/>
              </a:rPr>
              <a:t>Global Notification Manager</a:t>
            </a:r>
          </a:p>
        </p:txBody>
      </p:sp>
      <p:sp>
        <p:nvSpPr>
          <p:cNvPr id="125" name="Rectangle: Rounded Corners 4"/>
          <p:cNvSpPr/>
          <p:nvPr/>
        </p:nvSpPr>
        <p:spPr>
          <a:xfrm>
            <a:off x="2606236" y="3974310"/>
            <a:ext cx="1620000" cy="2970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 w="28575" cap="flat" cmpd="sng" algn="ctr">
            <a:solidFill>
              <a:schemeClr val="bg2"/>
            </a:solidFill>
            <a:prstDash val="solid"/>
            <a:miter lim="800000"/>
          </a:ln>
          <a:effectLst/>
        </p:spPr>
        <p:txBody>
          <a:bodyPr wrap="square" lIns="54000" tIns="54000" rIns="54000" bIns="54000" rtlCol="0" anchor="ctr">
            <a:noAutofit/>
          </a:bodyPr>
          <a:lstStyle/>
          <a:p>
            <a:pPr defTabSz="1371600">
              <a:defRPr/>
            </a:pPr>
            <a:r>
              <a:rPr lang="en-US" sz="900" dirty="0">
                <a:solidFill>
                  <a:srgbClr val="DFE0DF">
                    <a:lumMod val="75000"/>
                  </a:srgbClr>
                </a:solidFill>
                <a:latin typeface="HelvNeue Light for IBM" charset="0"/>
                <a:ea typeface="HelvNeue Light for IBM" charset="0"/>
                <a:cs typeface="HelvNeue Light for IBM" charset="0"/>
                <a:sym typeface="Helvetica Light"/>
              </a:rPr>
              <a:t>ITM</a:t>
            </a:r>
          </a:p>
          <a:p>
            <a:pPr defTabSz="1371600">
              <a:defRPr/>
            </a:pPr>
            <a:r>
              <a:rPr lang="en-US" sz="900" dirty="0">
                <a:solidFill>
                  <a:srgbClr val="DFE0DF">
                    <a:lumMod val="75000"/>
                  </a:srgbClr>
                </a:solidFill>
                <a:latin typeface="HelvNeue Light for IBM" charset="0"/>
                <a:ea typeface="HelvNeue Light for IBM" charset="0"/>
                <a:cs typeface="HelvNeue Light for IBM" charset="0"/>
                <a:sym typeface="Helvetica Light"/>
              </a:rPr>
              <a:t>OS/MW/DB</a:t>
            </a:r>
          </a:p>
        </p:txBody>
      </p:sp>
      <p:sp>
        <p:nvSpPr>
          <p:cNvPr id="140" name="Rectangle: Rounded Corners 5"/>
          <p:cNvSpPr/>
          <p:nvPr/>
        </p:nvSpPr>
        <p:spPr>
          <a:xfrm>
            <a:off x="2606236" y="4320035"/>
            <a:ext cx="1620000" cy="2970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 w="28575" cap="flat" cmpd="sng" algn="ctr">
            <a:solidFill>
              <a:schemeClr val="bg2"/>
            </a:solidFill>
            <a:prstDash val="solid"/>
            <a:miter lim="800000"/>
          </a:ln>
          <a:effectLst/>
        </p:spPr>
        <p:txBody>
          <a:bodyPr wrap="square" lIns="54000" tIns="54000" rIns="54000" bIns="54000" rtlCol="0" anchor="ctr">
            <a:noAutofit/>
          </a:bodyPr>
          <a:lstStyle/>
          <a:p>
            <a:pPr defTabSz="1371600">
              <a:defRPr/>
            </a:pPr>
            <a:r>
              <a:rPr lang="en-US" sz="900" dirty="0">
                <a:solidFill>
                  <a:srgbClr val="DFE0DF">
                    <a:lumMod val="75000"/>
                  </a:srgbClr>
                </a:solidFill>
                <a:latin typeface="HelvNeue Light for IBM" charset="0"/>
                <a:ea typeface="HelvNeue Light for IBM" charset="0"/>
                <a:cs typeface="HelvNeue Light for IBM" charset="0"/>
                <a:sym typeface="Helvetica Light"/>
              </a:rPr>
              <a:t>ITNM</a:t>
            </a:r>
          </a:p>
          <a:p>
            <a:pPr defTabSz="1371600">
              <a:defRPr/>
            </a:pPr>
            <a:r>
              <a:rPr lang="en-US" sz="900" dirty="0">
                <a:solidFill>
                  <a:srgbClr val="DFE0DF">
                    <a:lumMod val="75000"/>
                  </a:srgbClr>
                </a:solidFill>
                <a:latin typeface="HelvNeue Light for IBM" charset="0"/>
                <a:ea typeface="HelvNeue Light for IBM" charset="0"/>
                <a:cs typeface="HelvNeue Light for IBM" charset="0"/>
                <a:sym typeface="Helvetica Light"/>
              </a:rPr>
              <a:t>Network</a:t>
            </a:r>
          </a:p>
        </p:txBody>
      </p:sp>
      <p:sp>
        <p:nvSpPr>
          <p:cNvPr id="142" name="Rectangle: Rounded Corners 7"/>
          <p:cNvSpPr/>
          <p:nvPr/>
        </p:nvSpPr>
        <p:spPr>
          <a:xfrm>
            <a:off x="2606236" y="4659227"/>
            <a:ext cx="1620000" cy="2970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 w="28575" cap="flat" cmpd="sng" algn="ctr">
            <a:solidFill>
              <a:schemeClr val="bg2"/>
            </a:solidFill>
            <a:prstDash val="solid"/>
            <a:miter lim="800000"/>
          </a:ln>
          <a:effectLst/>
        </p:spPr>
        <p:txBody>
          <a:bodyPr wrap="square" lIns="54000" tIns="54000" rIns="54000" bIns="54000" rtlCol="0" anchor="ctr">
            <a:noAutofit/>
          </a:bodyPr>
          <a:lstStyle/>
          <a:p>
            <a:pPr defTabSz="1371600">
              <a:defRPr/>
            </a:pPr>
            <a:r>
              <a:rPr lang="en-US" sz="900" dirty="0">
                <a:solidFill>
                  <a:srgbClr val="DFE0DF">
                    <a:lumMod val="75000"/>
                  </a:srgbClr>
                </a:solidFill>
                <a:latin typeface="HelvNeue Light for IBM" charset="0"/>
                <a:ea typeface="HelvNeue Light for IBM" charset="0"/>
                <a:cs typeface="HelvNeue Light for IBM" charset="0"/>
                <a:sym typeface="Helvetica Light"/>
              </a:rPr>
              <a:t>GSSD</a:t>
            </a:r>
          </a:p>
          <a:p>
            <a:pPr defTabSz="1371600">
              <a:defRPr/>
            </a:pPr>
            <a:r>
              <a:rPr lang="en-US" sz="900" dirty="0">
                <a:solidFill>
                  <a:srgbClr val="DFE0DF">
                    <a:lumMod val="75000"/>
                  </a:srgbClr>
                </a:solidFill>
                <a:latin typeface="HelvNeue Light for IBM" charset="0"/>
                <a:ea typeface="HelvNeue Light for IBM" charset="0"/>
                <a:cs typeface="HelvNeue Light for IBM" charset="0"/>
                <a:sym typeface="Helvetica Light"/>
              </a:rPr>
              <a:t>IBM Hardware</a:t>
            </a:r>
          </a:p>
        </p:txBody>
      </p:sp>
      <p:sp>
        <p:nvSpPr>
          <p:cNvPr id="143" name="Rectangle: Rounded Corners 6"/>
          <p:cNvSpPr/>
          <p:nvPr/>
        </p:nvSpPr>
        <p:spPr>
          <a:xfrm>
            <a:off x="2606237" y="4998420"/>
            <a:ext cx="1620000" cy="2970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 w="28575" cap="flat" cmpd="sng" algn="ctr">
            <a:solidFill>
              <a:schemeClr val="bg2"/>
            </a:solidFill>
            <a:prstDash val="solid"/>
            <a:miter lim="800000"/>
          </a:ln>
          <a:effectLst/>
        </p:spPr>
        <p:txBody>
          <a:bodyPr wrap="square" lIns="54000" tIns="54000" rIns="54000" bIns="54000" rtlCol="0" anchor="ctr">
            <a:noAutofit/>
          </a:bodyPr>
          <a:lstStyle/>
          <a:p>
            <a:pPr defTabSz="1371600">
              <a:defRPr/>
            </a:pPr>
            <a:r>
              <a:rPr lang="en-US" sz="900" dirty="0">
                <a:solidFill>
                  <a:srgbClr val="DFE0DF">
                    <a:lumMod val="75000"/>
                  </a:srgbClr>
                </a:solidFill>
                <a:latin typeface="HelvNeue Light for IBM" charset="0"/>
                <a:ea typeface="HelvNeue Light for IBM" charset="0"/>
                <a:cs typeface="HelvNeue Light for IBM" charset="0"/>
                <a:sym typeface="Helvetica Light"/>
              </a:rPr>
              <a:t>Omegamon</a:t>
            </a:r>
          </a:p>
          <a:p>
            <a:pPr defTabSz="1371600">
              <a:defRPr/>
            </a:pPr>
            <a:r>
              <a:rPr lang="en-US" sz="900" dirty="0">
                <a:solidFill>
                  <a:srgbClr val="DFE0DF">
                    <a:lumMod val="75000"/>
                  </a:srgbClr>
                </a:solidFill>
                <a:latin typeface="HelvNeue Light for IBM" charset="0"/>
                <a:ea typeface="HelvNeue Light for IBM" charset="0"/>
                <a:cs typeface="HelvNeue Light for IBM" charset="0"/>
                <a:sym typeface="Helvetica Light"/>
              </a:rPr>
              <a:t>MF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4461581" y="3981619"/>
            <a:ext cx="2511964" cy="74454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lIns="0" tIns="54000" rIns="0" bIns="54000" rtlCol="0" anchor="ctr">
            <a:noAutofit/>
          </a:bodyPr>
          <a:lstStyle/>
          <a:p>
            <a:pPr algn="ctr" defTabSz="1371600">
              <a:defRPr/>
            </a:pPr>
            <a:r>
              <a:rPr lang="en-US" sz="900" dirty="0">
                <a:solidFill>
                  <a:srgbClr val="DFE0DF">
                    <a:lumMod val="75000"/>
                  </a:srgbClr>
                </a:solidFill>
                <a:latin typeface="HelvNeue Bold for IBM" charset="0"/>
                <a:ea typeface="HelvNeue Bold for IBM" charset="0"/>
                <a:cs typeface="HelvNeue Bold for IBM" charset="0"/>
                <a:sym typeface="Helvetica Light"/>
              </a:rPr>
              <a:t>NetCool Omnibus</a:t>
            </a:r>
          </a:p>
          <a:p>
            <a:pPr algn="ctr" defTabSz="1371600">
              <a:defRPr/>
            </a:pPr>
            <a:endParaRPr lang="en-US" sz="900" dirty="0">
              <a:solidFill>
                <a:srgbClr val="DFE0DF">
                  <a:lumMod val="75000"/>
                </a:srgbClr>
              </a:solidFill>
              <a:latin typeface="HelvNeue Light for IBM" charset="0"/>
              <a:ea typeface="HelvNeue Light for IBM" charset="0"/>
              <a:cs typeface="HelvNeue Light for IBM" charset="0"/>
              <a:sym typeface="Helvetica Light"/>
            </a:endParaRPr>
          </a:p>
          <a:p>
            <a:pPr algn="ctr" defTabSz="1371600">
              <a:defRPr/>
            </a:pPr>
            <a:r>
              <a:rPr lang="en-US" sz="900" dirty="0">
                <a:solidFill>
                  <a:srgbClr val="DFE0DF">
                    <a:lumMod val="75000"/>
                  </a:srgbClr>
                </a:solidFill>
                <a:latin typeface="HelvNeue Light for IBM" charset="0"/>
                <a:ea typeface="HelvNeue Light for IBM" charset="0"/>
                <a:cs typeface="HelvNeue Light for IBM" charset="0"/>
                <a:sym typeface="Helvetica Light"/>
              </a:rPr>
              <a:t>Event Correlation, De-duplication, Suppression </a:t>
            </a:r>
          </a:p>
        </p:txBody>
      </p:sp>
      <p:cxnSp>
        <p:nvCxnSpPr>
          <p:cNvPr id="156" name="Straight Arrow Connector 155"/>
          <p:cNvCxnSpPr/>
          <p:nvPr/>
        </p:nvCxnSpPr>
        <p:spPr>
          <a:xfrm>
            <a:off x="5069081" y="3806293"/>
            <a:ext cx="0" cy="189000"/>
          </a:xfrm>
          <a:prstGeom prst="straightConnector1">
            <a:avLst/>
          </a:prstGeom>
          <a:noFill/>
          <a:ln w="28575" cap="flat">
            <a:solidFill>
              <a:schemeClr val="accent5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8" name="Rectangle: Rounded Corners 3"/>
          <p:cNvSpPr/>
          <p:nvPr/>
        </p:nvSpPr>
        <p:spPr>
          <a:xfrm>
            <a:off x="2606236" y="5615696"/>
            <a:ext cx="6302642" cy="219962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2">
                <a:lumMod val="75000"/>
              </a:schemeClr>
            </a:solidFill>
            <a:prstDash val="solid"/>
            <a:miter lim="800000"/>
          </a:ln>
          <a:effectLst/>
        </p:spPr>
        <p:txBody>
          <a:bodyPr wrap="none" lIns="0" tIns="54000" rIns="0" bIns="54000" rtlCol="0" anchor="ctr">
            <a:noAutofit/>
          </a:bodyPr>
          <a:lstStyle/>
          <a:p>
            <a:pPr algn="ctr" defTabSz="1371600">
              <a:defRPr/>
            </a:pPr>
            <a:r>
              <a:rPr lang="en-US" sz="900" dirty="0">
                <a:solidFill>
                  <a:prstClr val="black"/>
                </a:solidFill>
                <a:latin typeface="HelvNeue Light for IBM" charset="0"/>
                <a:ea typeface="HelvNeue Light for IBM" charset="0"/>
                <a:cs typeface="HelvNeue Light for IBM" charset="0"/>
                <a:sym typeface="Helvetica Light"/>
              </a:rPr>
              <a:t>Traditional MF, Server, Network, Storage, DB and Middleware</a:t>
            </a:r>
          </a:p>
        </p:txBody>
      </p:sp>
      <p:cxnSp>
        <p:nvCxnSpPr>
          <p:cNvPr id="159" name="Straight Arrow Connector 158"/>
          <p:cNvCxnSpPr/>
          <p:nvPr/>
        </p:nvCxnSpPr>
        <p:spPr>
          <a:xfrm>
            <a:off x="3331432" y="5320558"/>
            <a:ext cx="0" cy="270000"/>
          </a:xfrm>
          <a:prstGeom prst="straightConnector1">
            <a:avLst/>
          </a:prstGeom>
          <a:noFill/>
          <a:ln w="28575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  <a:headEnd type="none" w="med" len="med"/>
            <a:tailEnd type="triangl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0" name="Straight Arrow Connector 159"/>
          <p:cNvCxnSpPr/>
          <p:nvPr/>
        </p:nvCxnSpPr>
        <p:spPr>
          <a:xfrm>
            <a:off x="3464573" y="5320558"/>
            <a:ext cx="0" cy="270000"/>
          </a:xfrm>
          <a:prstGeom prst="straightConnector1">
            <a:avLst/>
          </a:prstGeom>
          <a:noFill/>
          <a:ln w="28575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9" name="Rectangle: Rounded Corners 91">
            <a:extLst>
              <a:ext uri="{FF2B5EF4-FFF2-40B4-BE49-F238E27FC236}">
                <a16:creationId xmlns="" xmlns:a16="http://schemas.microsoft.com/office/drawing/2014/main" id="{A4C23C6B-3A3B-4D89-83A0-F0B0AB287F9F}"/>
              </a:ext>
            </a:extLst>
          </p:cNvPr>
          <p:cNvSpPr/>
          <p:nvPr/>
        </p:nvSpPr>
        <p:spPr>
          <a:xfrm>
            <a:off x="7292566" y="4355206"/>
            <a:ext cx="1358715" cy="27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wrap="square" lIns="27000" tIns="27000" rIns="27000" bIns="27000" rtlCol="0" anchor="ctr">
            <a:noAutofit/>
          </a:bodyPr>
          <a:lstStyle/>
          <a:p>
            <a:pPr defTabSz="1371600"/>
            <a:r>
              <a:rPr lang="en-US" sz="750" dirty="0">
                <a:solidFill>
                  <a:prstClr val="black"/>
                </a:solidFill>
                <a:latin typeface="HelvNeue Light for IBM" charset="0"/>
                <a:ea typeface="HelvNeue Light for IBM" charset="0"/>
                <a:cs typeface="HelvNeue Light for IBM" charset="0"/>
                <a:sym typeface="Helvetica Light"/>
              </a:rPr>
              <a:t>BigFix Inventory</a:t>
            </a:r>
          </a:p>
          <a:p>
            <a:pPr defTabSz="1371600"/>
            <a:r>
              <a:rPr lang="en-US" sz="750" dirty="0">
                <a:solidFill>
                  <a:prstClr val="black"/>
                </a:solidFill>
                <a:latin typeface="HelvNeue Light for IBM" charset="0"/>
                <a:ea typeface="HelvNeue Light for IBM" charset="0"/>
                <a:cs typeface="HelvNeue Light for IBM" charset="0"/>
                <a:sym typeface="Helvetica Light"/>
              </a:rPr>
              <a:t>Asset Scanning</a:t>
            </a:r>
          </a:p>
        </p:txBody>
      </p:sp>
      <p:sp>
        <p:nvSpPr>
          <p:cNvPr id="170" name="Rectangle: Rounded Corners 98">
            <a:extLst>
              <a:ext uri="{FF2B5EF4-FFF2-40B4-BE49-F238E27FC236}">
                <a16:creationId xmlns="" xmlns:a16="http://schemas.microsoft.com/office/drawing/2014/main" id="{59CEEC4F-94C8-42AB-9533-544F4A4AC341}"/>
              </a:ext>
            </a:extLst>
          </p:cNvPr>
          <p:cNvSpPr/>
          <p:nvPr/>
        </p:nvSpPr>
        <p:spPr>
          <a:xfrm>
            <a:off x="7292566" y="4679144"/>
            <a:ext cx="1358715" cy="27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chemeClr val="bg2"/>
            </a:solidFill>
            <a:prstDash val="solid"/>
            <a:miter lim="800000"/>
          </a:ln>
          <a:effectLst/>
        </p:spPr>
        <p:txBody>
          <a:bodyPr wrap="square" lIns="27000" tIns="27000" rIns="27000" bIns="27000" rtlCol="0" anchor="ctr">
            <a:noAutofit/>
          </a:bodyPr>
          <a:lstStyle/>
          <a:p>
            <a:pPr defTabSz="1371600"/>
            <a:r>
              <a:rPr lang="en-US" sz="750" dirty="0">
                <a:solidFill>
                  <a:srgbClr val="DFE0DF">
                    <a:lumMod val="75000"/>
                  </a:srgbClr>
                </a:solidFill>
                <a:latin typeface="HelvNeue Light for IBM" charset="0"/>
                <a:ea typeface="HelvNeue Light for IBM" charset="0"/>
                <a:cs typeface="HelvNeue Light for IBM" charset="0"/>
                <a:sym typeface="Helvetica Light"/>
              </a:rPr>
              <a:t>BigFix</a:t>
            </a:r>
          </a:p>
          <a:p>
            <a:pPr defTabSz="1371600"/>
            <a:r>
              <a:rPr lang="en-US" sz="750" dirty="0">
                <a:solidFill>
                  <a:srgbClr val="DFE0DF">
                    <a:lumMod val="75000"/>
                  </a:srgbClr>
                </a:solidFill>
                <a:latin typeface="HelvNeue Light for IBM" charset="0"/>
                <a:ea typeface="HelvNeue Light for IBM" charset="0"/>
                <a:cs typeface="HelvNeue Light for IBM" charset="0"/>
                <a:sym typeface="Helvetica Light"/>
              </a:rPr>
              <a:t>Endpoint Management</a:t>
            </a:r>
          </a:p>
        </p:txBody>
      </p:sp>
      <p:sp>
        <p:nvSpPr>
          <p:cNvPr id="171" name="Rectangle: Rounded Corners 91">
            <a:extLst>
              <a:ext uri="{FF2B5EF4-FFF2-40B4-BE49-F238E27FC236}">
                <a16:creationId xmlns="" xmlns:a16="http://schemas.microsoft.com/office/drawing/2014/main" id="{A4C23C6B-3A3B-4D89-83A0-F0B0AB287F9F}"/>
              </a:ext>
            </a:extLst>
          </p:cNvPr>
          <p:cNvSpPr/>
          <p:nvPr/>
        </p:nvSpPr>
        <p:spPr>
          <a:xfrm>
            <a:off x="7292566" y="4031267"/>
            <a:ext cx="1358715" cy="27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wrap="square" lIns="27000" tIns="27000" rIns="27000" bIns="27000" rtlCol="0" anchor="ctr">
            <a:noAutofit/>
          </a:bodyPr>
          <a:lstStyle/>
          <a:p>
            <a:pPr defTabSz="1371600"/>
            <a:r>
              <a:rPr lang="en-AU" sz="750" dirty="0">
                <a:solidFill>
                  <a:prstClr val="black"/>
                </a:solidFill>
                <a:latin typeface="HelvNeue Light for IBM" charset="0"/>
                <a:ea typeface="HelvNeue Light for IBM" charset="0"/>
                <a:cs typeface="HelvNeue Light for IBM" charset="0"/>
                <a:sym typeface="Helvetica Light"/>
              </a:rPr>
              <a:t>CIRBA</a:t>
            </a:r>
            <a:endParaRPr lang="en-US" sz="750" dirty="0">
              <a:solidFill>
                <a:prstClr val="black"/>
              </a:solidFill>
              <a:latin typeface="HelvNeue Light for IBM" charset="0"/>
              <a:ea typeface="HelvNeue Light for IBM" charset="0"/>
              <a:cs typeface="HelvNeue Light for IBM" charset="0"/>
              <a:sym typeface="Helvetica Light"/>
            </a:endParaRPr>
          </a:p>
          <a:p>
            <a:pPr defTabSz="1371600"/>
            <a:r>
              <a:rPr lang="en-US" sz="750" dirty="0">
                <a:solidFill>
                  <a:prstClr val="black"/>
                </a:solidFill>
                <a:latin typeface="HelvNeue Light for IBM" charset="0"/>
                <a:ea typeface="HelvNeue Light for IBM" charset="0"/>
                <a:cs typeface="HelvNeue Light for IBM" charset="0"/>
                <a:sym typeface="Helvetica Light"/>
              </a:rPr>
              <a:t>Servers Perf/Cap</a:t>
            </a:r>
          </a:p>
        </p:txBody>
      </p:sp>
      <p:sp>
        <p:nvSpPr>
          <p:cNvPr id="172" name="Rectangle: Rounded Corners 4"/>
          <p:cNvSpPr/>
          <p:nvPr/>
        </p:nvSpPr>
        <p:spPr>
          <a:xfrm>
            <a:off x="2606236" y="3640938"/>
            <a:ext cx="1620000" cy="297000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 w="28575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wrap="square" lIns="54000" tIns="54000" rIns="54000" bIns="54000" rtlCol="0" anchor="ctr">
            <a:noAutofit/>
          </a:bodyPr>
          <a:lstStyle/>
          <a:p>
            <a:pPr defTabSz="1371600">
              <a:defRPr/>
            </a:pPr>
            <a:r>
              <a:rPr lang="en-AU" sz="900" dirty="0">
                <a:solidFill>
                  <a:srgbClr val="FFFFFF">
                    <a:lumMod val="65000"/>
                  </a:srgbClr>
                </a:solidFill>
                <a:latin typeface="HelvNeue Light for IBM" charset="0"/>
                <a:ea typeface="HelvNeue Light for IBM" charset="0"/>
                <a:cs typeface="HelvNeue Light for IBM" charset="0"/>
                <a:sym typeface="Helvetica Light"/>
              </a:rPr>
              <a:t>TPC</a:t>
            </a:r>
            <a:endParaRPr lang="en-US" sz="900" dirty="0">
              <a:solidFill>
                <a:srgbClr val="FFFFFF">
                  <a:lumMod val="65000"/>
                </a:srgbClr>
              </a:solidFill>
              <a:latin typeface="HelvNeue Light for IBM" charset="0"/>
              <a:ea typeface="HelvNeue Light for IBM" charset="0"/>
              <a:cs typeface="HelvNeue Light for IBM" charset="0"/>
              <a:sym typeface="Helvetica Light"/>
            </a:endParaRPr>
          </a:p>
          <a:p>
            <a:pPr defTabSz="1371600">
              <a:defRPr/>
            </a:pPr>
            <a:r>
              <a:rPr lang="en-AU" sz="900" dirty="0">
                <a:solidFill>
                  <a:srgbClr val="FFFFFF">
                    <a:lumMod val="65000"/>
                  </a:srgbClr>
                </a:solidFill>
                <a:latin typeface="HelvNeue Light for IBM" charset="0"/>
                <a:ea typeface="HelvNeue Light for IBM" charset="0"/>
                <a:cs typeface="HelvNeue Light for IBM" charset="0"/>
                <a:sym typeface="Helvetica Light"/>
              </a:rPr>
              <a:t>Storage</a:t>
            </a:r>
            <a:endParaRPr lang="en-US" sz="900" dirty="0">
              <a:solidFill>
                <a:srgbClr val="FFFFFF">
                  <a:lumMod val="65000"/>
                </a:srgbClr>
              </a:solidFill>
              <a:latin typeface="HelvNeue Light for IBM" charset="0"/>
              <a:ea typeface="HelvNeue Light for IBM" charset="0"/>
              <a:cs typeface="HelvNeue Light for IBM" charset="0"/>
              <a:sym typeface="Helvetica Light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7919603" y="4974283"/>
            <a:ext cx="133142" cy="666701"/>
            <a:chOff x="4048349" y="5828618"/>
            <a:chExt cx="177522" cy="360000"/>
          </a:xfrm>
        </p:grpSpPr>
        <p:cxnSp>
          <p:nvCxnSpPr>
            <p:cNvPr id="174" name="Straight Arrow Connector 173"/>
            <p:cNvCxnSpPr/>
            <p:nvPr/>
          </p:nvCxnSpPr>
          <p:spPr>
            <a:xfrm>
              <a:off x="4048349" y="5828618"/>
              <a:ext cx="0" cy="360000"/>
            </a:xfrm>
            <a:prstGeom prst="straightConnector1">
              <a:avLst/>
            </a:prstGeom>
            <a:noFill/>
            <a:ln w="28575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400000"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5" name="Straight Arrow Connector 174"/>
            <p:cNvCxnSpPr/>
            <p:nvPr/>
          </p:nvCxnSpPr>
          <p:spPr>
            <a:xfrm>
              <a:off x="4225871" y="5828618"/>
              <a:ext cx="0" cy="360000"/>
            </a:xfrm>
            <a:prstGeom prst="straightConnector1">
              <a:avLst/>
            </a:prstGeom>
            <a:noFill/>
            <a:ln w="28575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400000"/>
              <a:headEnd type="triangl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cxnSp>
        <p:nvCxnSpPr>
          <p:cNvPr id="176" name="Straight Arrow Connector 175"/>
          <p:cNvCxnSpPr/>
          <p:nvPr/>
        </p:nvCxnSpPr>
        <p:spPr>
          <a:xfrm>
            <a:off x="5964947" y="3806293"/>
            <a:ext cx="0" cy="189000"/>
          </a:xfrm>
          <a:prstGeom prst="straightConnector1">
            <a:avLst/>
          </a:prstGeom>
          <a:noFill/>
          <a:ln w="28575" cap="flat">
            <a:solidFill>
              <a:schemeClr val="accent5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6" name="Rectangle: Rounded Corners 91">
            <a:extLst>
              <a:ext uri="{FF2B5EF4-FFF2-40B4-BE49-F238E27FC236}">
                <a16:creationId xmlns="" xmlns:a16="http://schemas.microsoft.com/office/drawing/2014/main" id="{A4C23C6B-3A3B-4D89-83A0-F0B0AB287F9F}"/>
              </a:ext>
            </a:extLst>
          </p:cNvPr>
          <p:cNvSpPr/>
          <p:nvPr/>
        </p:nvSpPr>
        <p:spPr>
          <a:xfrm>
            <a:off x="7292566" y="3709286"/>
            <a:ext cx="1358715" cy="270000"/>
          </a:xfrm>
          <a:prstGeom prst="rect">
            <a:avLst/>
          </a:prstGeom>
          <a:solidFill>
            <a:schemeClr val="accent3"/>
          </a:solidFill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wrap="square" lIns="27000" tIns="27000" rIns="27000" bIns="27000" rtlCol="0" anchor="ctr">
            <a:noAutofit/>
          </a:bodyPr>
          <a:lstStyle/>
          <a:p>
            <a:pPr defTabSz="1371600">
              <a:defRPr/>
            </a:pPr>
            <a:r>
              <a:rPr lang="en-US" sz="750" dirty="0">
                <a:solidFill>
                  <a:prstClr val="black"/>
                </a:solidFill>
                <a:latin typeface="HelvNeue Light for IBM" charset="0"/>
                <a:ea typeface="HelvNeue Light for IBM" charset="0"/>
                <a:cs typeface="HelvNeue Light for IBM" charset="0"/>
                <a:sym typeface="Helvetica Light"/>
              </a:rPr>
              <a:t>Asset (AMDB, Blazent, Chargeback, ATP/Bravo)</a:t>
            </a:r>
          </a:p>
        </p:txBody>
      </p:sp>
      <p:sp>
        <p:nvSpPr>
          <p:cNvPr id="93" name="Rectangle: Rounded Corners 18"/>
          <p:cNvSpPr/>
          <p:nvPr/>
        </p:nvSpPr>
        <p:spPr>
          <a:xfrm>
            <a:off x="95451" y="2351079"/>
            <a:ext cx="2710253" cy="925085"/>
          </a:xfrm>
          <a:prstGeom prst="rect">
            <a:avLst/>
          </a:prstGeom>
          <a:solidFill>
            <a:schemeClr val="accent4">
              <a:lumMod val="25000"/>
              <a:lumOff val="75000"/>
            </a:schemeClr>
          </a:solidFill>
          <a:ln w="57150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wrap="none" lIns="0" tIns="54000" rIns="0" bIns="54000" rtlCol="0" anchor="t" anchorCtr="0">
            <a:noAutofit/>
          </a:bodyPr>
          <a:lstStyle/>
          <a:p>
            <a:pPr algn="ctr" defTabSz="1371600">
              <a:defRPr/>
            </a:pPr>
            <a:r>
              <a:rPr lang="en-US" sz="750" dirty="0">
                <a:solidFill>
                  <a:srgbClr val="000000"/>
                </a:solidFill>
                <a:latin typeface="HelvNeue Bold for IBM" charset="0"/>
                <a:ea typeface="HelvNeue Bold for IBM" charset="0"/>
                <a:cs typeface="HelvNeue Bold for IBM" charset="0"/>
                <a:sym typeface="Helvetica Light"/>
              </a:rPr>
              <a:t>IBM Services Platform with Watson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CF5BC1F5-D735-4F9D-B2CB-7340978F535D}"/>
              </a:ext>
            </a:extLst>
          </p:cNvPr>
          <p:cNvSpPr txBox="1"/>
          <p:nvPr/>
        </p:nvSpPr>
        <p:spPr>
          <a:xfrm>
            <a:off x="2150992" y="2574705"/>
            <a:ext cx="598259" cy="592041"/>
          </a:xfrm>
          <a:prstGeom prst="rect">
            <a:avLst/>
          </a:prstGeom>
          <a:solidFill>
            <a:schemeClr val="accent4">
              <a:lumMod val="25000"/>
              <a:lumOff val="75000"/>
            </a:schemeClr>
          </a:solidFill>
          <a:ln w="28575">
            <a:solidFill>
              <a:srgbClr val="00B050"/>
            </a:solidFill>
          </a:ln>
        </p:spPr>
        <p:txBody>
          <a:bodyPr wrap="square" lIns="27000" tIns="27000" rIns="27000" bIns="27000" rtlCol="0">
            <a:noAutofit/>
          </a:bodyPr>
          <a:lstStyle/>
          <a:p>
            <a:pPr defTabSz="1371600">
              <a:defRPr/>
            </a:pPr>
            <a:r>
              <a:rPr lang="en-AU" sz="750" dirty="0">
                <a:solidFill>
                  <a:srgbClr val="000000"/>
                </a:solidFill>
                <a:latin typeface="HelvNeue Light for IBM" charset="0"/>
                <a:ea typeface="HelvNeue Light for IBM" charset="0"/>
                <a:cs typeface="HelvNeue Light for IBM" charset="0"/>
                <a:sym typeface="Helvetica Light"/>
              </a:rPr>
              <a:t>Watson Analytics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="" xmlns:a16="http://schemas.microsoft.com/office/drawing/2014/main" id="{CF5BC1F5-D735-4F9D-B2CB-7340978F535D}"/>
              </a:ext>
            </a:extLst>
          </p:cNvPr>
          <p:cNvSpPr txBox="1"/>
          <p:nvPr/>
        </p:nvSpPr>
        <p:spPr>
          <a:xfrm>
            <a:off x="1470826" y="2578421"/>
            <a:ext cx="598259" cy="592041"/>
          </a:xfrm>
          <a:prstGeom prst="rect">
            <a:avLst/>
          </a:prstGeom>
          <a:solidFill>
            <a:schemeClr val="accent4">
              <a:lumMod val="25000"/>
              <a:lumOff val="75000"/>
            </a:schemeClr>
          </a:solidFill>
          <a:ln w="28575">
            <a:solidFill>
              <a:srgbClr val="00B050"/>
            </a:solidFill>
          </a:ln>
        </p:spPr>
        <p:txBody>
          <a:bodyPr wrap="square" lIns="27000" tIns="27000" rIns="27000" bIns="27000" rtlCol="0">
            <a:noAutofit/>
          </a:bodyPr>
          <a:lstStyle/>
          <a:p>
            <a:pPr defTabSz="1371600">
              <a:defRPr/>
            </a:pPr>
            <a:r>
              <a:rPr lang="en-AU" sz="750" dirty="0">
                <a:solidFill>
                  <a:srgbClr val="000000"/>
                </a:solidFill>
                <a:latin typeface="HelvNeue Light for IBM" charset="0"/>
                <a:ea typeface="HelvNeue Light for IBM" charset="0"/>
                <a:cs typeface="HelvNeue Light for IBM" charset="0"/>
                <a:sym typeface="Helvetica Light"/>
              </a:rPr>
              <a:t>Cognitive Delivery</a:t>
            </a:r>
          </a:p>
          <a:p>
            <a:pPr defTabSz="1371600">
              <a:defRPr/>
            </a:pPr>
            <a:r>
              <a:rPr lang="en-AU" sz="750" dirty="0">
                <a:solidFill>
                  <a:srgbClr val="000000"/>
                </a:solidFill>
                <a:latin typeface="HelvNeue Light for IBM" charset="0"/>
                <a:ea typeface="HelvNeue Light for IBM" charset="0"/>
                <a:cs typeface="HelvNeue Light for IBM" charset="0"/>
                <a:sym typeface="Helvetica Light"/>
              </a:rPr>
              <a:t>Insights</a:t>
            </a:r>
          </a:p>
          <a:p>
            <a:pPr defTabSz="1371600">
              <a:defRPr/>
            </a:pPr>
            <a:r>
              <a:rPr lang="en-AU" sz="750" dirty="0">
                <a:solidFill>
                  <a:srgbClr val="000000"/>
                </a:solidFill>
                <a:latin typeface="HelvNeue Light for IBM" charset="0"/>
                <a:ea typeface="HelvNeue Light for IBM" charset="0"/>
                <a:cs typeface="HelvNeue Light for IBM" charset="0"/>
                <a:sym typeface="Helvetica Light"/>
              </a:rPr>
              <a:t>(CDI)</a:t>
            </a:r>
            <a:endParaRPr lang="en-US" sz="750" dirty="0">
              <a:solidFill>
                <a:srgbClr val="000000"/>
              </a:solidFill>
              <a:latin typeface="HelvNeue Light for IBM" charset="0"/>
              <a:ea typeface="HelvNeue Light for IBM" charset="0"/>
              <a:cs typeface="HelvNeue Light for IBM" charset="0"/>
              <a:sym typeface="Helvetica Light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="" xmlns:a16="http://schemas.microsoft.com/office/drawing/2014/main" id="{CF5BC1F5-D735-4F9D-B2CB-7340978F535D}"/>
              </a:ext>
            </a:extLst>
          </p:cNvPr>
          <p:cNvSpPr txBox="1"/>
          <p:nvPr/>
        </p:nvSpPr>
        <p:spPr>
          <a:xfrm>
            <a:off x="794319" y="2590523"/>
            <a:ext cx="598259" cy="592041"/>
          </a:xfrm>
          <a:prstGeom prst="rect">
            <a:avLst/>
          </a:prstGeom>
          <a:solidFill>
            <a:schemeClr val="accent4">
              <a:lumMod val="25000"/>
              <a:lumOff val="75000"/>
            </a:schemeClr>
          </a:solidFill>
          <a:ln w="28575">
            <a:solidFill>
              <a:srgbClr val="00B050"/>
            </a:solidFill>
          </a:ln>
        </p:spPr>
        <p:txBody>
          <a:bodyPr wrap="square" lIns="27000" tIns="27000" rIns="27000" bIns="27000" rtlCol="0">
            <a:noAutofit/>
          </a:bodyPr>
          <a:lstStyle/>
          <a:p>
            <a:pPr defTabSz="1371600">
              <a:defRPr/>
            </a:pPr>
            <a:r>
              <a:rPr lang="en-AU" sz="750" dirty="0">
                <a:solidFill>
                  <a:srgbClr val="000000"/>
                </a:solidFill>
                <a:latin typeface="HelvNeue Light for IBM" charset="0"/>
                <a:ea typeface="HelvNeue Light for IBM" charset="0"/>
                <a:cs typeface="HelvNeue Light for IBM" charset="0"/>
                <a:sym typeface="Helvetica Light"/>
              </a:rPr>
              <a:t>Data Lake</a:t>
            </a:r>
          </a:p>
          <a:p>
            <a:pPr defTabSz="1371600">
              <a:defRPr/>
            </a:pPr>
            <a:endParaRPr lang="en-AU" sz="750" dirty="0">
              <a:solidFill>
                <a:srgbClr val="000000"/>
              </a:solidFill>
              <a:latin typeface="HelvNeue Light for IBM" charset="0"/>
              <a:ea typeface="HelvNeue Light for IBM" charset="0"/>
              <a:cs typeface="HelvNeue Light for IBM" charset="0"/>
              <a:sym typeface="Helvetica Light"/>
            </a:endParaRPr>
          </a:p>
          <a:p>
            <a:pPr defTabSz="1371600">
              <a:defRPr/>
            </a:pPr>
            <a:endParaRPr lang="en-AU" sz="750" dirty="0">
              <a:solidFill>
                <a:srgbClr val="000000"/>
              </a:solidFill>
              <a:latin typeface="HelvNeue Light for IBM" charset="0"/>
              <a:ea typeface="HelvNeue Light for IBM" charset="0"/>
              <a:cs typeface="HelvNeue Light for IBM" charset="0"/>
              <a:sym typeface="Helvetica Light"/>
            </a:endParaRPr>
          </a:p>
        </p:txBody>
      </p:sp>
      <p:sp>
        <p:nvSpPr>
          <p:cNvPr id="87" name="bk object 18"/>
          <p:cNvSpPr/>
          <p:nvPr/>
        </p:nvSpPr>
        <p:spPr>
          <a:xfrm>
            <a:off x="5380519" y="2979183"/>
            <a:ext cx="161114" cy="77993"/>
          </a:xfrm>
          <a:custGeom>
            <a:avLst/>
            <a:gdLst/>
            <a:ahLst/>
            <a:cxnLst/>
            <a:rect l="l" t="t" r="r" b="b"/>
            <a:pathLst>
              <a:path w="1416684" h="685800">
                <a:moveTo>
                  <a:pt x="708075" y="0"/>
                </a:moveTo>
                <a:lnTo>
                  <a:pt x="645690" y="1422"/>
                </a:lnTo>
                <a:lnTo>
                  <a:pt x="584643" y="5605"/>
                </a:lnTo>
                <a:lnTo>
                  <a:pt x="525192" y="12418"/>
                </a:lnTo>
                <a:lnTo>
                  <a:pt x="467594" y="21733"/>
                </a:lnTo>
                <a:lnTo>
                  <a:pt x="412107" y="33422"/>
                </a:lnTo>
                <a:lnTo>
                  <a:pt x="358988" y="47355"/>
                </a:lnTo>
                <a:lnTo>
                  <a:pt x="308495" y="63403"/>
                </a:lnTo>
                <a:lnTo>
                  <a:pt x="260885" y="81437"/>
                </a:lnTo>
                <a:lnTo>
                  <a:pt x="216415" y="101330"/>
                </a:lnTo>
                <a:lnTo>
                  <a:pt x="175344" y="122951"/>
                </a:lnTo>
                <a:lnTo>
                  <a:pt x="137928" y="146172"/>
                </a:lnTo>
                <a:lnTo>
                  <a:pt x="104425" y="170864"/>
                </a:lnTo>
                <a:lnTo>
                  <a:pt x="75093" y="196899"/>
                </a:lnTo>
                <a:lnTo>
                  <a:pt x="29970" y="252480"/>
                </a:lnTo>
                <a:lnTo>
                  <a:pt x="4618" y="311883"/>
                </a:lnTo>
                <a:lnTo>
                  <a:pt x="0" y="342696"/>
                </a:lnTo>
                <a:lnTo>
                  <a:pt x="4618" y="373514"/>
                </a:lnTo>
                <a:lnTo>
                  <a:pt x="29970" y="432925"/>
                </a:lnTo>
                <a:lnTo>
                  <a:pt x="75093" y="488512"/>
                </a:lnTo>
                <a:lnTo>
                  <a:pt x="104425" y="514549"/>
                </a:lnTo>
                <a:lnTo>
                  <a:pt x="137928" y="539244"/>
                </a:lnTo>
                <a:lnTo>
                  <a:pt x="175344" y="562468"/>
                </a:lnTo>
                <a:lnTo>
                  <a:pt x="216415" y="584092"/>
                </a:lnTo>
                <a:lnTo>
                  <a:pt x="260885" y="603986"/>
                </a:lnTo>
                <a:lnTo>
                  <a:pt x="308495" y="622022"/>
                </a:lnTo>
                <a:lnTo>
                  <a:pt x="358988" y="638072"/>
                </a:lnTo>
                <a:lnTo>
                  <a:pt x="412107" y="652006"/>
                </a:lnTo>
                <a:lnTo>
                  <a:pt x="467594" y="663695"/>
                </a:lnTo>
                <a:lnTo>
                  <a:pt x="525192" y="673012"/>
                </a:lnTo>
                <a:lnTo>
                  <a:pt x="584643" y="679825"/>
                </a:lnTo>
                <a:lnTo>
                  <a:pt x="645690" y="684008"/>
                </a:lnTo>
                <a:lnTo>
                  <a:pt x="708075" y="685431"/>
                </a:lnTo>
                <a:lnTo>
                  <a:pt x="770459" y="684008"/>
                </a:lnTo>
                <a:lnTo>
                  <a:pt x="831505" y="679825"/>
                </a:lnTo>
                <a:lnTo>
                  <a:pt x="890955" y="673010"/>
                </a:lnTo>
                <a:lnTo>
                  <a:pt x="948553" y="663692"/>
                </a:lnTo>
                <a:lnTo>
                  <a:pt x="1004040" y="652002"/>
                </a:lnTo>
                <a:lnTo>
                  <a:pt x="1057160" y="638066"/>
                </a:lnTo>
                <a:lnTo>
                  <a:pt x="1107654" y="622015"/>
                </a:lnTo>
                <a:lnTo>
                  <a:pt x="1155265" y="603978"/>
                </a:lnTo>
                <a:lnTo>
                  <a:pt x="1199735" y="584082"/>
                </a:lnTo>
                <a:lnTo>
                  <a:pt x="1240808" y="562458"/>
                </a:lnTo>
                <a:lnTo>
                  <a:pt x="1278224" y="539233"/>
                </a:lnTo>
                <a:lnTo>
                  <a:pt x="1311728" y="514538"/>
                </a:lnTo>
                <a:lnTo>
                  <a:pt x="1341061" y="488501"/>
                </a:lnTo>
                <a:lnTo>
                  <a:pt x="1386184" y="432916"/>
                </a:lnTo>
                <a:lnTo>
                  <a:pt x="1411535" y="373510"/>
                </a:lnTo>
                <a:lnTo>
                  <a:pt x="1416151" y="342696"/>
                </a:lnTo>
                <a:lnTo>
                  <a:pt x="1411535" y="311883"/>
                </a:lnTo>
                <a:lnTo>
                  <a:pt x="1386184" y="252480"/>
                </a:lnTo>
                <a:lnTo>
                  <a:pt x="1341061" y="196899"/>
                </a:lnTo>
                <a:lnTo>
                  <a:pt x="1311728" y="170864"/>
                </a:lnTo>
                <a:lnTo>
                  <a:pt x="1278224" y="146172"/>
                </a:lnTo>
                <a:lnTo>
                  <a:pt x="1240808" y="122951"/>
                </a:lnTo>
                <a:lnTo>
                  <a:pt x="1199735" y="101330"/>
                </a:lnTo>
                <a:lnTo>
                  <a:pt x="1155265" y="81437"/>
                </a:lnTo>
                <a:lnTo>
                  <a:pt x="1107654" y="63403"/>
                </a:lnTo>
                <a:lnTo>
                  <a:pt x="1057160" y="47355"/>
                </a:lnTo>
                <a:lnTo>
                  <a:pt x="1004040" y="33422"/>
                </a:lnTo>
                <a:lnTo>
                  <a:pt x="948553" y="21733"/>
                </a:lnTo>
                <a:lnTo>
                  <a:pt x="890955" y="12418"/>
                </a:lnTo>
                <a:lnTo>
                  <a:pt x="831505" y="5605"/>
                </a:lnTo>
                <a:lnTo>
                  <a:pt x="770459" y="1422"/>
                </a:lnTo>
                <a:lnTo>
                  <a:pt x="708075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txBody>
          <a:bodyPr wrap="square" lIns="0" tIns="0" rIns="0" bIns="0" rtlCol="0"/>
          <a:lstStyle/>
          <a:p>
            <a:pPr algn="ctr" defTabSz="366731" hangingPunct="0"/>
            <a:endParaRPr sz="2232" kern="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111" name="bk object 20"/>
          <p:cNvSpPr/>
          <p:nvPr/>
        </p:nvSpPr>
        <p:spPr>
          <a:xfrm>
            <a:off x="5380519" y="3050693"/>
            <a:ext cx="161331" cy="60084"/>
          </a:xfrm>
          <a:custGeom>
            <a:avLst/>
            <a:gdLst/>
            <a:ahLst/>
            <a:cxnLst/>
            <a:rect l="l" t="t" r="r" b="b"/>
            <a:pathLst>
              <a:path w="1418590" h="528320">
                <a:moveTo>
                  <a:pt x="0" y="0"/>
                </a:moveTo>
                <a:lnTo>
                  <a:pt x="0" y="175501"/>
                </a:lnTo>
                <a:lnTo>
                  <a:pt x="2961" y="207038"/>
                </a:lnTo>
                <a:lnTo>
                  <a:pt x="25831" y="267925"/>
                </a:lnTo>
                <a:lnTo>
                  <a:pt x="69482" y="324989"/>
                </a:lnTo>
                <a:lnTo>
                  <a:pt x="98418" y="351750"/>
                </a:lnTo>
                <a:lnTo>
                  <a:pt x="131732" y="377148"/>
                </a:lnTo>
                <a:lnTo>
                  <a:pt x="169150" y="401048"/>
                </a:lnTo>
                <a:lnTo>
                  <a:pt x="210400" y="423316"/>
                </a:lnTo>
                <a:lnTo>
                  <a:pt x="255210" y="443815"/>
                </a:lnTo>
                <a:lnTo>
                  <a:pt x="303306" y="462410"/>
                </a:lnTo>
                <a:lnTo>
                  <a:pt x="354416" y="478965"/>
                </a:lnTo>
                <a:lnTo>
                  <a:pt x="408268" y="493345"/>
                </a:lnTo>
                <a:lnTo>
                  <a:pt x="464588" y="505414"/>
                </a:lnTo>
                <a:lnTo>
                  <a:pt x="523104" y="515038"/>
                </a:lnTo>
                <a:lnTo>
                  <a:pt x="583544" y="522079"/>
                </a:lnTo>
                <a:lnTo>
                  <a:pt x="645635" y="526403"/>
                </a:lnTo>
                <a:lnTo>
                  <a:pt x="709104" y="527875"/>
                </a:lnTo>
                <a:lnTo>
                  <a:pt x="772571" y="526403"/>
                </a:lnTo>
                <a:lnTo>
                  <a:pt x="834660" y="522079"/>
                </a:lnTo>
                <a:lnTo>
                  <a:pt x="895098" y="515038"/>
                </a:lnTo>
                <a:lnTo>
                  <a:pt x="953613" y="505414"/>
                </a:lnTo>
                <a:lnTo>
                  <a:pt x="1009933" y="493345"/>
                </a:lnTo>
                <a:lnTo>
                  <a:pt x="1063783" y="478965"/>
                </a:lnTo>
                <a:lnTo>
                  <a:pt x="1114892" y="462410"/>
                </a:lnTo>
                <a:lnTo>
                  <a:pt x="1162988" y="443815"/>
                </a:lnTo>
                <a:lnTo>
                  <a:pt x="1207796" y="423316"/>
                </a:lnTo>
                <a:lnTo>
                  <a:pt x="1249046" y="401048"/>
                </a:lnTo>
                <a:lnTo>
                  <a:pt x="1286464" y="377148"/>
                </a:lnTo>
                <a:lnTo>
                  <a:pt x="1319777" y="351750"/>
                </a:lnTo>
                <a:lnTo>
                  <a:pt x="1348714" y="324989"/>
                </a:lnTo>
                <a:lnTo>
                  <a:pt x="1392364" y="267925"/>
                </a:lnTo>
                <a:lnTo>
                  <a:pt x="1403254" y="244843"/>
                </a:lnTo>
                <a:lnTo>
                  <a:pt x="709104" y="244843"/>
                </a:lnTo>
                <a:lnTo>
                  <a:pt x="649857" y="243693"/>
                </a:lnTo>
                <a:lnTo>
                  <a:pt x="591938" y="240296"/>
                </a:lnTo>
                <a:lnTo>
                  <a:pt x="535492" y="234729"/>
                </a:lnTo>
                <a:lnTo>
                  <a:pt x="480661" y="227069"/>
                </a:lnTo>
                <a:lnTo>
                  <a:pt x="427585" y="217393"/>
                </a:lnTo>
                <a:lnTo>
                  <a:pt x="376408" y="205778"/>
                </a:lnTo>
                <a:lnTo>
                  <a:pt x="327268" y="192302"/>
                </a:lnTo>
                <a:lnTo>
                  <a:pt x="280308" y="177042"/>
                </a:lnTo>
                <a:lnTo>
                  <a:pt x="235669" y="160075"/>
                </a:lnTo>
                <a:lnTo>
                  <a:pt x="193491" y="141479"/>
                </a:lnTo>
                <a:lnTo>
                  <a:pt x="153916" y="121329"/>
                </a:lnTo>
                <a:lnTo>
                  <a:pt x="117083" y="99705"/>
                </a:lnTo>
                <a:lnTo>
                  <a:pt x="83135" y="76683"/>
                </a:lnTo>
                <a:lnTo>
                  <a:pt x="52211" y="52339"/>
                </a:lnTo>
                <a:lnTo>
                  <a:pt x="24453" y="26753"/>
                </a:lnTo>
                <a:lnTo>
                  <a:pt x="0" y="0"/>
                </a:lnTo>
                <a:close/>
              </a:path>
              <a:path w="1418590" h="528320">
                <a:moveTo>
                  <a:pt x="1418196" y="0"/>
                </a:moveTo>
                <a:lnTo>
                  <a:pt x="1365937" y="52358"/>
                </a:lnTo>
                <a:lnTo>
                  <a:pt x="1334990" y="76706"/>
                </a:lnTo>
                <a:lnTo>
                  <a:pt x="1301020" y="99732"/>
                </a:lnTo>
                <a:lnTo>
                  <a:pt x="1264169" y="121358"/>
                </a:lnTo>
                <a:lnTo>
                  <a:pt x="1224578" y="141506"/>
                </a:lnTo>
                <a:lnTo>
                  <a:pt x="1182389" y="160102"/>
                </a:lnTo>
                <a:lnTo>
                  <a:pt x="1137743" y="177066"/>
                </a:lnTo>
                <a:lnTo>
                  <a:pt x="1090782" y="192323"/>
                </a:lnTo>
                <a:lnTo>
                  <a:pt x="1041647" y="205795"/>
                </a:lnTo>
                <a:lnTo>
                  <a:pt x="990479" y="217406"/>
                </a:lnTo>
                <a:lnTo>
                  <a:pt x="937420" y="227078"/>
                </a:lnTo>
                <a:lnTo>
                  <a:pt x="882610" y="234735"/>
                </a:lnTo>
                <a:lnTo>
                  <a:pt x="826191" y="240299"/>
                </a:lnTo>
                <a:lnTo>
                  <a:pt x="768298" y="243694"/>
                </a:lnTo>
                <a:lnTo>
                  <a:pt x="709104" y="244843"/>
                </a:lnTo>
                <a:lnTo>
                  <a:pt x="1403254" y="244843"/>
                </a:lnTo>
                <a:lnTo>
                  <a:pt x="1406533" y="237892"/>
                </a:lnTo>
                <a:lnTo>
                  <a:pt x="1415235" y="207038"/>
                </a:lnTo>
                <a:lnTo>
                  <a:pt x="1418196" y="175501"/>
                </a:lnTo>
                <a:lnTo>
                  <a:pt x="1418196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txBody>
          <a:bodyPr wrap="square" lIns="0" tIns="0" rIns="0" bIns="0" rtlCol="0"/>
          <a:lstStyle/>
          <a:p>
            <a:pPr algn="ctr" defTabSz="366731" hangingPunct="0"/>
            <a:endParaRPr sz="2232" kern="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112" name="bk object 20"/>
          <p:cNvSpPr/>
          <p:nvPr/>
        </p:nvSpPr>
        <p:spPr>
          <a:xfrm>
            <a:off x="5380519" y="3099979"/>
            <a:ext cx="161331" cy="60084"/>
          </a:xfrm>
          <a:custGeom>
            <a:avLst/>
            <a:gdLst/>
            <a:ahLst/>
            <a:cxnLst/>
            <a:rect l="l" t="t" r="r" b="b"/>
            <a:pathLst>
              <a:path w="1418590" h="528320">
                <a:moveTo>
                  <a:pt x="0" y="0"/>
                </a:moveTo>
                <a:lnTo>
                  <a:pt x="0" y="175501"/>
                </a:lnTo>
                <a:lnTo>
                  <a:pt x="2961" y="207038"/>
                </a:lnTo>
                <a:lnTo>
                  <a:pt x="25831" y="267925"/>
                </a:lnTo>
                <a:lnTo>
                  <a:pt x="69482" y="324989"/>
                </a:lnTo>
                <a:lnTo>
                  <a:pt x="98418" y="351750"/>
                </a:lnTo>
                <a:lnTo>
                  <a:pt x="131732" y="377148"/>
                </a:lnTo>
                <a:lnTo>
                  <a:pt x="169150" y="401048"/>
                </a:lnTo>
                <a:lnTo>
                  <a:pt x="210400" y="423316"/>
                </a:lnTo>
                <a:lnTo>
                  <a:pt x="255210" y="443815"/>
                </a:lnTo>
                <a:lnTo>
                  <a:pt x="303306" y="462410"/>
                </a:lnTo>
                <a:lnTo>
                  <a:pt x="354416" y="478965"/>
                </a:lnTo>
                <a:lnTo>
                  <a:pt x="408268" y="493345"/>
                </a:lnTo>
                <a:lnTo>
                  <a:pt x="464588" y="505414"/>
                </a:lnTo>
                <a:lnTo>
                  <a:pt x="523104" y="515038"/>
                </a:lnTo>
                <a:lnTo>
                  <a:pt x="583544" y="522079"/>
                </a:lnTo>
                <a:lnTo>
                  <a:pt x="645635" y="526403"/>
                </a:lnTo>
                <a:lnTo>
                  <a:pt x="709104" y="527875"/>
                </a:lnTo>
                <a:lnTo>
                  <a:pt x="772571" y="526403"/>
                </a:lnTo>
                <a:lnTo>
                  <a:pt x="834660" y="522079"/>
                </a:lnTo>
                <a:lnTo>
                  <a:pt x="895098" y="515038"/>
                </a:lnTo>
                <a:lnTo>
                  <a:pt x="953613" y="505414"/>
                </a:lnTo>
                <a:lnTo>
                  <a:pt x="1009933" y="493345"/>
                </a:lnTo>
                <a:lnTo>
                  <a:pt x="1063783" y="478965"/>
                </a:lnTo>
                <a:lnTo>
                  <a:pt x="1114892" y="462410"/>
                </a:lnTo>
                <a:lnTo>
                  <a:pt x="1162988" y="443815"/>
                </a:lnTo>
                <a:lnTo>
                  <a:pt x="1207796" y="423316"/>
                </a:lnTo>
                <a:lnTo>
                  <a:pt x="1249046" y="401048"/>
                </a:lnTo>
                <a:lnTo>
                  <a:pt x="1286464" y="377148"/>
                </a:lnTo>
                <a:lnTo>
                  <a:pt x="1319777" y="351750"/>
                </a:lnTo>
                <a:lnTo>
                  <a:pt x="1348714" y="324989"/>
                </a:lnTo>
                <a:lnTo>
                  <a:pt x="1392364" y="267925"/>
                </a:lnTo>
                <a:lnTo>
                  <a:pt x="1403254" y="244843"/>
                </a:lnTo>
                <a:lnTo>
                  <a:pt x="709104" y="244843"/>
                </a:lnTo>
                <a:lnTo>
                  <a:pt x="649857" y="243693"/>
                </a:lnTo>
                <a:lnTo>
                  <a:pt x="591938" y="240296"/>
                </a:lnTo>
                <a:lnTo>
                  <a:pt x="535492" y="234729"/>
                </a:lnTo>
                <a:lnTo>
                  <a:pt x="480661" y="227069"/>
                </a:lnTo>
                <a:lnTo>
                  <a:pt x="427585" y="217393"/>
                </a:lnTo>
                <a:lnTo>
                  <a:pt x="376408" y="205778"/>
                </a:lnTo>
                <a:lnTo>
                  <a:pt x="327268" y="192302"/>
                </a:lnTo>
                <a:lnTo>
                  <a:pt x="280308" y="177042"/>
                </a:lnTo>
                <a:lnTo>
                  <a:pt x="235669" y="160075"/>
                </a:lnTo>
                <a:lnTo>
                  <a:pt x="193491" y="141479"/>
                </a:lnTo>
                <a:lnTo>
                  <a:pt x="153916" y="121329"/>
                </a:lnTo>
                <a:lnTo>
                  <a:pt x="117083" y="99705"/>
                </a:lnTo>
                <a:lnTo>
                  <a:pt x="83135" y="76683"/>
                </a:lnTo>
                <a:lnTo>
                  <a:pt x="52211" y="52339"/>
                </a:lnTo>
                <a:lnTo>
                  <a:pt x="24453" y="26753"/>
                </a:lnTo>
                <a:lnTo>
                  <a:pt x="0" y="0"/>
                </a:lnTo>
                <a:close/>
              </a:path>
              <a:path w="1418590" h="528320">
                <a:moveTo>
                  <a:pt x="1418196" y="0"/>
                </a:moveTo>
                <a:lnTo>
                  <a:pt x="1365937" y="52358"/>
                </a:lnTo>
                <a:lnTo>
                  <a:pt x="1334990" y="76706"/>
                </a:lnTo>
                <a:lnTo>
                  <a:pt x="1301020" y="99732"/>
                </a:lnTo>
                <a:lnTo>
                  <a:pt x="1264169" y="121358"/>
                </a:lnTo>
                <a:lnTo>
                  <a:pt x="1224578" y="141506"/>
                </a:lnTo>
                <a:lnTo>
                  <a:pt x="1182389" y="160102"/>
                </a:lnTo>
                <a:lnTo>
                  <a:pt x="1137743" y="177066"/>
                </a:lnTo>
                <a:lnTo>
                  <a:pt x="1090782" y="192323"/>
                </a:lnTo>
                <a:lnTo>
                  <a:pt x="1041647" y="205795"/>
                </a:lnTo>
                <a:lnTo>
                  <a:pt x="990479" y="217406"/>
                </a:lnTo>
                <a:lnTo>
                  <a:pt x="937420" y="227078"/>
                </a:lnTo>
                <a:lnTo>
                  <a:pt x="882610" y="234735"/>
                </a:lnTo>
                <a:lnTo>
                  <a:pt x="826191" y="240299"/>
                </a:lnTo>
                <a:lnTo>
                  <a:pt x="768298" y="243694"/>
                </a:lnTo>
                <a:lnTo>
                  <a:pt x="709104" y="244843"/>
                </a:lnTo>
                <a:lnTo>
                  <a:pt x="1403254" y="244843"/>
                </a:lnTo>
                <a:lnTo>
                  <a:pt x="1406533" y="237892"/>
                </a:lnTo>
                <a:lnTo>
                  <a:pt x="1415235" y="207038"/>
                </a:lnTo>
                <a:lnTo>
                  <a:pt x="1418196" y="175501"/>
                </a:lnTo>
                <a:lnTo>
                  <a:pt x="1418196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txBody>
          <a:bodyPr wrap="square" lIns="0" tIns="0" rIns="0" bIns="0" rtlCol="0"/>
          <a:lstStyle/>
          <a:p>
            <a:pPr algn="ctr" defTabSz="366731" hangingPunct="0"/>
            <a:endParaRPr sz="2232" kern="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="" xmlns:a16="http://schemas.microsoft.com/office/drawing/2014/main" id="{3A6F8747-89E9-484E-94BE-4091721B6A97}"/>
              </a:ext>
            </a:extLst>
          </p:cNvPr>
          <p:cNvSpPr txBox="1"/>
          <p:nvPr/>
        </p:nvSpPr>
        <p:spPr>
          <a:xfrm>
            <a:off x="4994329" y="2601504"/>
            <a:ext cx="677636" cy="270000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txBody>
          <a:bodyPr wrap="none" lIns="54000" tIns="54000" rIns="54000" bIns="54000" rtlCol="0">
            <a:noAutofit/>
          </a:bodyPr>
          <a:lstStyle/>
          <a:p>
            <a:pPr defTabSz="1371600">
              <a:defRPr/>
            </a:pPr>
            <a:r>
              <a:rPr lang="en-US" sz="750" dirty="0">
                <a:solidFill>
                  <a:srgbClr val="000000"/>
                </a:solidFill>
                <a:latin typeface="HelvNeue Light for IBM" charset="0"/>
                <a:ea typeface="HelvNeue Light for IBM" charset="0"/>
                <a:cs typeface="HelvNeue Light for IBM" charset="0"/>
                <a:sym typeface="Helvetica Light"/>
              </a:rPr>
              <a:t>Asset</a:t>
            </a:r>
          </a:p>
          <a:p>
            <a:pPr defTabSz="1371600">
              <a:defRPr/>
            </a:pPr>
            <a:r>
              <a:rPr lang="en-AU" sz="750" dirty="0">
                <a:solidFill>
                  <a:srgbClr val="000000"/>
                </a:solidFill>
                <a:latin typeface="HelvNeue Light for IBM" charset="0"/>
                <a:ea typeface="HelvNeue Light for IBM" charset="0"/>
                <a:cs typeface="HelvNeue Light for IBM" charset="0"/>
                <a:sym typeface="Helvetica Light"/>
              </a:rPr>
              <a:t>Feed</a:t>
            </a:r>
            <a:endParaRPr lang="en-US" sz="750" dirty="0">
              <a:solidFill>
                <a:srgbClr val="000000"/>
              </a:solidFill>
              <a:latin typeface="HelvNeue Light for IBM" charset="0"/>
              <a:ea typeface="HelvNeue Light for IBM" charset="0"/>
              <a:cs typeface="HelvNeue Light for IBM" charset="0"/>
              <a:sym typeface="Helvetica Light"/>
            </a:endParaRPr>
          </a:p>
        </p:txBody>
      </p:sp>
      <p:sp>
        <p:nvSpPr>
          <p:cNvPr id="120" name="bk object 18"/>
          <p:cNvSpPr/>
          <p:nvPr/>
        </p:nvSpPr>
        <p:spPr>
          <a:xfrm>
            <a:off x="5375947" y="2658162"/>
            <a:ext cx="161114" cy="77993"/>
          </a:xfrm>
          <a:custGeom>
            <a:avLst/>
            <a:gdLst/>
            <a:ahLst/>
            <a:cxnLst/>
            <a:rect l="l" t="t" r="r" b="b"/>
            <a:pathLst>
              <a:path w="1416684" h="685800">
                <a:moveTo>
                  <a:pt x="708075" y="0"/>
                </a:moveTo>
                <a:lnTo>
                  <a:pt x="645690" y="1422"/>
                </a:lnTo>
                <a:lnTo>
                  <a:pt x="584643" y="5605"/>
                </a:lnTo>
                <a:lnTo>
                  <a:pt x="525192" y="12418"/>
                </a:lnTo>
                <a:lnTo>
                  <a:pt x="467594" y="21733"/>
                </a:lnTo>
                <a:lnTo>
                  <a:pt x="412107" y="33422"/>
                </a:lnTo>
                <a:lnTo>
                  <a:pt x="358988" y="47355"/>
                </a:lnTo>
                <a:lnTo>
                  <a:pt x="308495" y="63403"/>
                </a:lnTo>
                <a:lnTo>
                  <a:pt x="260885" y="81437"/>
                </a:lnTo>
                <a:lnTo>
                  <a:pt x="216415" y="101330"/>
                </a:lnTo>
                <a:lnTo>
                  <a:pt x="175344" y="122951"/>
                </a:lnTo>
                <a:lnTo>
                  <a:pt x="137928" y="146172"/>
                </a:lnTo>
                <a:lnTo>
                  <a:pt x="104425" y="170864"/>
                </a:lnTo>
                <a:lnTo>
                  <a:pt x="75093" y="196899"/>
                </a:lnTo>
                <a:lnTo>
                  <a:pt x="29970" y="252480"/>
                </a:lnTo>
                <a:lnTo>
                  <a:pt x="4618" y="311883"/>
                </a:lnTo>
                <a:lnTo>
                  <a:pt x="0" y="342696"/>
                </a:lnTo>
                <a:lnTo>
                  <a:pt x="4618" y="373514"/>
                </a:lnTo>
                <a:lnTo>
                  <a:pt x="29970" y="432925"/>
                </a:lnTo>
                <a:lnTo>
                  <a:pt x="75093" y="488512"/>
                </a:lnTo>
                <a:lnTo>
                  <a:pt x="104425" y="514549"/>
                </a:lnTo>
                <a:lnTo>
                  <a:pt x="137928" y="539244"/>
                </a:lnTo>
                <a:lnTo>
                  <a:pt x="175344" y="562468"/>
                </a:lnTo>
                <a:lnTo>
                  <a:pt x="216415" y="584092"/>
                </a:lnTo>
                <a:lnTo>
                  <a:pt x="260885" y="603986"/>
                </a:lnTo>
                <a:lnTo>
                  <a:pt x="308495" y="622022"/>
                </a:lnTo>
                <a:lnTo>
                  <a:pt x="358988" y="638072"/>
                </a:lnTo>
                <a:lnTo>
                  <a:pt x="412107" y="652006"/>
                </a:lnTo>
                <a:lnTo>
                  <a:pt x="467594" y="663695"/>
                </a:lnTo>
                <a:lnTo>
                  <a:pt x="525192" y="673012"/>
                </a:lnTo>
                <a:lnTo>
                  <a:pt x="584643" y="679825"/>
                </a:lnTo>
                <a:lnTo>
                  <a:pt x="645690" y="684008"/>
                </a:lnTo>
                <a:lnTo>
                  <a:pt x="708075" y="685431"/>
                </a:lnTo>
                <a:lnTo>
                  <a:pt x="770459" y="684008"/>
                </a:lnTo>
                <a:lnTo>
                  <a:pt x="831505" y="679825"/>
                </a:lnTo>
                <a:lnTo>
                  <a:pt x="890955" y="673010"/>
                </a:lnTo>
                <a:lnTo>
                  <a:pt x="948553" y="663692"/>
                </a:lnTo>
                <a:lnTo>
                  <a:pt x="1004040" y="652002"/>
                </a:lnTo>
                <a:lnTo>
                  <a:pt x="1057160" y="638066"/>
                </a:lnTo>
                <a:lnTo>
                  <a:pt x="1107654" y="622015"/>
                </a:lnTo>
                <a:lnTo>
                  <a:pt x="1155265" y="603978"/>
                </a:lnTo>
                <a:lnTo>
                  <a:pt x="1199735" y="584082"/>
                </a:lnTo>
                <a:lnTo>
                  <a:pt x="1240808" y="562458"/>
                </a:lnTo>
                <a:lnTo>
                  <a:pt x="1278224" y="539233"/>
                </a:lnTo>
                <a:lnTo>
                  <a:pt x="1311728" y="514538"/>
                </a:lnTo>
                <a:lnTo>
                  <a:pt x="1341061" y="488501"/>
                </a:lnTo>
                <a:lnTo>
                  <a:pt x="1386184" y="432916"/>
                </a:lnTo>
                <a:lnTo>
                  <a:pt x="1411535" y="373510"/>
                </a:lnTo>
                <a:lnTo>
                  <a:pt x="1416151" y="342696"/>
                </a:lnTo>
                <a:lnTo>
                  <a:pt x="1411535" y="311883"/>
                </a:lnTo>
                <a:lnTo>
                  <a:pt x="1386184" y="252480"/>
                </a:lnTo>
                <a:lnTo>
                  <a:pt x="1341061" y="196899"/>
                </a:lnTo>
                <a:lnTo>
                  <a:pt x="1311728" y="170864"/>
                </a:lnTo>
                <a:lnTo>
                  <a:pt x="1278224" y="146172"/>
                </a:lnTo>
                <a:lnTo>
                  <a:pt x="1240808" y="122951"/>
                </a:lnTo>
                <a:lnTo>
                  <a:pt x="1199735" y="101330"/>
                </a:lnTo>
                <a:lnTo>
                  <a:pt x="1155265" y="81437"/>
                </a:lnTo>
                <a:lnTo>
                  <a:pt x="1107654" y="63403"/>
                </a:lnTo>
                <a:lnTo>
                  <a:pt x="1057160" y="47355"/>
                </a:lnTo>
                <a:lnTo>
                  <a:pt x="1004040" y="33422"/>
                </a:lnTo>
                <a:lnTo>
                  <a:pt x="948553" y="21733"/>
                </a:lnTo>
                <a:lnTo>
                  <a:pt x="890955" y="12418"/>
                </a:lnTo>
                <a:lnTo>
                  <a:pt x="831505" y="5605"/>
                </a:lnTo>
                <a:lnTo>
                  <a:pt x="770459" y="1422"/>
                </a:lnTo>
                <a:lnTo>
                  <a:pt x="708075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txBody>
          <a:bodyPr wrap="square" lIns="0" tIns="0" rIns="0" bIns="0" rtlCol="0"/>
          <a:lstStyle/>
          <a:p>
            <a:pPr algn="ctr" defTabSz="366731" hangingPunct="0"/>
            <a:endParaRPr sz="2232" kern="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121" name="bk object 18"/>
          <p:cNvSpPr/>
          <p:nvPr/>
        </p:nvSpPr>
        <p:spPr>
          <a:xfrm>
            <a:off x="5382561" y="2732881"/>
            <a:ext cx="161114" cy="77993"/>
          </a:xfrm>
          <a:custGeom>
            <a:avLst/>
            <a:gdLst/>
            <a:ahLst/>
            <a:cxnLst/>
            <a:rect l="l" t="t" r="r" b="b"/>
            <a:pathLst>
              <a:path w="1416684" h="685800">
                <a:moveTo>
                  <a:pt x="708075" y="0"/>
                </a:moveTo>
                <a:lnTo>
                  <a:pt x="645690" y="1422"/>
                </a:lnTo>
                <a:lnTo>
                  <a:pt x="584643" y="5605"/>
                </a:lnTo>
                <a:lnTo>
                  <a:pt x="525192" y="12418"/>
                </a:lnTo>
                <a:lnTo>
                  <a:pt x="467594" y="21733"/>
                </a:lnTo>
                <a:lnTo>
                  <a:pt x="412107" y="33422"/>
                </a:lnTo>
                <a:lnTo>
                  <a:pt x="358988" y="47355"/>
                </a:lnTo>
                <a:lnTo>
                  <a:pt x="308495" y="63403"/>
                </a:lnTo>
                <a:lnTo>
                  <a:pt x="260885" y="81437"/>
                </a:lnTo>
                <a:lnTo>
                  <a:pt x="216415" y="101330"/>
                </a:lnTo>
                <a:lnTo>
                  <a:pt x="175344" y="122951"/>
                </a:lnTo>
                <a:lnTo>
                  <a:pt x="137928" y="146172"/>
                </a:lnTo>
                <a:lnTo>
                  <a:pt x="104425" y="170864"/>
                </a:lnTo>
                <a:lnTo>
                  <a:pt x="75093" y="196899"/>
                </a:lnTo>
                <a:lnTo>
                  <a:pt x="29970" y="252480"/>
                </a:lnTo>
                <a:lnTo>
                  <a:pt x="4618" y="311883"/>
                </a:lnTo>
                <a:lnTo>
                  <a:pt x="0" y="342696"/>
                </a:lnTo>
                <a:lnTo>
                  <a:pt x="4618" y="373514"/>
                </a:lnTo>
                <a:lnTo>
                  <a:pt x="29970" y="432925"/>
                </a:lnTo>
                <a:lnTo>
                  <a:pt x="75093" y="488512"/>
                </a:lnTo>
                <a:lnTo>
                  <a:pt x="104425" y="514549"/>
                </a:lnTo>
                <a:lnTo>
                  <a:pt x="137928" y="539244"/>
                </a:lnTo>
                <a:lnTo>
                  <a:pt x="175344" y="562468"/>
                </a:lnTo>
                <a:lnTo>
                  <a:pt x="216415" y="584092"/>
                </a:lnTo>
                <a:lnTo>
                  <a:pt x="260885" y="603986"/>
                </a:lnTo>
                <a:lnTo>
                  <a:pt x="308495" y="622022"/>
                </a:lnTo>
                <a:lnTo>
                  <a:pt x="358988" y="638072"/>
                </a:lnTo>
                <a:lnTo>
                  <a:pt x="412107" y="652006"/>
                </a:lnTo>
                <a:lnTo>
                  <a:pt x="467594" y="663695"/>
                </a:lnTo>
                <a:lnTo>
                  <a:pt x="525192" y="673012"/>
                </a:lnTo>
                <a:lnTo>
                  <a:pt x="584643" y="679825"/>
                </a:lnTo>
                <a:lnTo>
                  <a:pt x="645690" y="684008"/>
                </a:lnTo>
                <a:lnTo>
                  <a:pt x="708075" y="685431"/>
                </a:lnTo>
                <a:lnTo>
                  <a:pt x="770459" y="684008"/>
                </a:lnTo>
                <a:lnTo>
                  <a:pt x="831505" y="679825"/>
                </a:lnTo>
                <a:lnTo>
                  <a:pt x="890955" y="673010"/>
                </a:lnTo>
                <a:lnTo>
                  <a:pt x="948553" y="663692"/>
                </a:lnTo>
                <a:lnTo>
                  <a:pt x="1004040" y="652002"/>
                </a:lnTo>
                <a:lnTo>
                  <a:pt x="1057160" y="638066"/>
                </a:lnTo>
                <a:lnTo>
                  <a:pt x="1107654" y="622015"/>
                </a:lnTo>
                <a:lnTo>
                  <a:pt x="1155265" y="603978"/>
                </a:lnTo>
                <a:lnTo>
                  <a:pt x="1199735" y="584082"/>
                </a:lnTo>
                <a:lnTo>
                  <a:pt x="1240808" y="562458"/>
                </a:lnTo>
                <a:lnTo>
                  <a:pt x="1278224" y="539233"/>
                </a:lnTo>
                <a:lnTo>
                  <a:pt x="1311728" y="514538"/>
                </a:lnTo>
                <a:lnTo>
                  <a:pt x="1341061" y="488501"/>
                </a:lnTo>
                <a:lnTo>
                  <a:pt x="1386184" y="432916"/>
                </a:lnTo>
                <a:lnTo>
                  <a:pt x="1411535" y="373510"/>
                </a:lnTo>
                <a:lnTo>
                  <a:pt x="1416151" y="342696"/>
                </a:lnTo>
                <a:lnTo>
                  <a:pt x="1411535" y="311883"/>
                </a:lnTo>
                <a:lnTo>
                  <a:pt x="1386184" y="252480"/>
                </a:lnTo>
                <a:lnTo>
                  <a:pt x="1341061" y="196899"/>
                </a:lnTo>
                <a:lnTo>
                  <a:pt x="1311728" y="170864"/>
                </a:lnTo>
                <a:lnTo>
                  <a:pt x="1278224" y="146172"/>
                </a:lnTo>
                <a:lnTo>
                  <a:pt x="1240808" y="122951"/>
                </a:lnTo>
                <a:lnTo>
                  <a:pt x="1199735" y="101330"/>
                </a:lnTo>
                <a:lnTo>
                  <a:pt x="1155265" y="81437"/>
                </a:lnTo>
                <a:lnTo>
                  <a:pt x="1107654" y="63403"/>
                </a:lnTo>
                <a:lnTo>
                  <a:pt x="1057160" y="47355"/>
                </a:lnTo>
                <a:lnTo>
                  <a:pt x="1004040" y="33422"/>
                </a:lnTo>
                <a:lnTo>
                  <a:pt x="948553" y="21733"/>
                </a:lnTo>
                <a:lnTo>
                  <a:pt x="890955" y="12418"/>
                </a:lnTo>
                <a:lnTo>
                  <a:pt x="831505" y="5605"/>
                </a:lnTo>
                <a:lnTo>
                  <a:pt x="770459" y="1422"/>
                </a:lnTo>
                <a:lnTo>
                  <a:pt x="708075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txBody>
          <a:bodyPr wrap="square" lIns="0" tIns="0" rIns="0" bIns="0" rtlCol="0"/>
          <a:lstStyle/>
          <a:p>
            <a:pPr algn="ctr" defTabSz="366731" hangingPunct="0"/>
            <a:endParaRPr sz="2232" kern="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122" name="bk object 18"/>
          <p:cNvSpPr/>
          <p:nvPr/>
        </p:nvSpPr>
        <p:spPr>
          <a:xfrm>
            <a:off x="5382561" y="2806565"/>
            <a:ext cx="161114" cy="77993"/>
          </a:xfrm>
          <a:custGeom>
            <a:avLst/>
            <a:gdLst/>
            <a:ahLst/>
            <a:cxnLst/>
            <a:rect l="l" t="t" r="r" b="b"/>
            <a:pathLst>
              <a:path w="1416684" h="685800">
                <a:moveTo>
                  <a:pt x="708075" y="0"/>
                </a:moveTo>
                <a:lnTo>
                  <a:pt x="645690" y="1422"/>
                </a:lnTo>
                <a:lnTo>
                  <a:pt x="584643" y="5605"/>
                </a:lnTo>
                <a:lnTo>
                  <a:pt x="525192" y="12418"/>
                </a:lnTo>
                <a:lnTo>
                  <a:pt x="467594" y="21733"/>
                </a:lnTo>
                <a:lnTo>
                  <a:pt x="412107" y="33422"/>
                </a:lnTo>
                <a:lnTo>
                  <a:pt x="358988" y="47355"/>
                </a:lnTo>
                <a:lnTo>
                  <a:pt x="308495" y="63403"/>
                </a:lnTo>
                <a:lnTo>
                  <a:pt x="260885" y="81437"/>
                </a:lnTo>
                <a:lnTo>
                  <a:pt x="216415" y="101330"/>
                </a:lnTo>
                <a:lnTo>
                  <a:pt x="175344" y="122951"/>
                </a:lnTo>
                <a:lnTo>
                  <a:pt x="137928" y="146172"/>
                </a:lnTo>
                <a:lnTo>
                  <a:pt x="104425" y="170864"/>
                </a:lnTo>
                <a:lnTo>
                  <a:pt x="75093" y="196899"/>
                </a:lnTo>
                <a:lnTo>
                  <a:pt x="29970" y="252480"/>
                </a:lnTo>
                <a:lnTo>
                  <a:pt x="4618" y="311883"/>
                </a:lnTo>
                <a:lnTo>
                  <a:pt x="0" y="342696"/>
                </a:lnTo>
                <a:lnTo>
                  <a:pt x="4618" y="373514"/>
                </a:lnTo>
                <a:lnTo>
                  <a:pt x="29970" y="432925"/>
                </a:lnTo>
                <a:lnTo>
                  <a:pt x="75093" y="488512"/>
                </a:lnTo>
                <a:lnTo>
                  <a:pt x="104425" y="514549"/>
                </a:lnTo>
                <a:lnTo>
                  <a:pt x="137928" y="539244"/>
                </a:lnTo>
                <a:lnTo>
                  <a:pt x="175344" y="562468"/>
                </a:lnTo>
                <a:lnTo>
                  <a:pt x="216415" y="584092"/>
                </a:lnTo>
                <a:lnTo>
                  <a:pt x="260885" y="603986"/>
                </a:lnTo>
                <a:lnTo>
                  <a:pt x="308495" y="622022"/>
                </a:lnTo>
                <a:lnTo>
                  <a:pt x="358988" y="638072"/>
                </a:lnTo>
                <a:lnTo>
                  <a:pt x="412107" y="652006"/>
                </a:lnTo>
                <a:lnTo>
                  <a:pt x="467594" y="663695"/>
                </a:lnTo>
                <a:lnTo>
                  <a:pt x="525192" y="673012"/>
                </a:lnTo>
                <a:lnTo>
                  <a:pt x="584643" y="679825"/>
                </a:lnTo>
                <a:lnTo>
                  <a:pt x="645690" y="684008"/>
                </a:lnTo>
                <a:lnTo>
                  <a:pt x="708075" y="685431"/>
                </a:lnTo>
                <a:lnTo>
                  <a:pt x="770459" y="684008"/>
                </a:lnTo>
                <a:lnTo>
                  <a:pt x="831505" y="679825"/>
                </a:lnTo>
                <a:lnTo>
                  <a:pt x="890955" y="673010"/>
                </a:lnTo>
                <a:lnTo>
                  <a:pt x="948553" y="663692"/>
                </a:lnTo>
                <a:lnTo>
                  <a:pt x="1004040" y="652002"/>
                </a:lnTo>
                <a:lnTo>
                  <a:pt x="1057160" y="638066"/>
                </a:lnTo>
                <a:lnTo>
                  <a:pt x="1107654" y="622015"/>
                </a:lnTo>
                <a:lnTo>
                  <a:pt x="1155265" y="603978"/>
                </a:lnTo>
                <a:lnTo>
                  <a:pt x="1199735" y="584082"/>
                </a:lnTo>
                <a:lnTo>
                  <a:pt x="1240808" y="562458"/>
                </a:lnTo>
                <a:lnTo>
                  <a:pt x="1278224" y="539233"/>
                </a:lnTo>
                <a:lnTo>
                  <a:pt x="1311728" y="514538"/>
                </a:lnTo>
                <a:lnTo>
                  <a:pt x="1341061" y="488501"/>
                </a:lnTo>
                <a:lnTo>
                  <a:pt x="1386184" y="432916"/>
                </a:lnTo>
                <a:lnTo>
                  <a:pt x="1411535" y="373510"/>
                </a:lnTo>
                <a:lnTo>
                  <a:pt x="1416151" y="342696"/>
                </a:lnTo>
                <a:lnTo>
                  <a:pt x="1411535" y="311883"/>
                </a:lnTo>
                <a:lnTo>
                  <a:pt x="1386184" y="252480"/>
                </a:lnTo>
                <a:lnTo>
                  <a:pt x="1341061" y="196899"/>
                </a:lnTo>
                <a:lnTo>
                  <a:pt x="1311728" y="170864"/>
                </a:lnTo>
                <a:lnTo>
                  <a:pt x="1278224" y="146172"/>
                </a:lnTo>
                <a:lnTo>
                  <a:pt x="1240808" y="122951"/>
                </a:lnTo>
                <a:lnTo>
                  <a:pt x="1199735" y="101330"/>
                </a:lnTo>
                <a:lnTo>
                  <a:pt x="1155265" y="81437"/>
                </a:lnTo>
                <a:lnTo>
                  <a:pt x="1107654" y="63403"/>
                </a:lnTo>
                <a:lnTo>
                  <a:pt x="1057160" y="47355"/>
                </a:lnTo>
                <a:lnTo>
                  <a:pt x="1004040" y="33422"/>
                </a:lnTo>
                <a:lnTo>
                  <a:pt x="948553" y="21733"/>
                </a:lnTo>
                <a:lnTo>
                  <a:pt x="890955" y="12418"/>
                </a:lnTo>
                <a:lnTo>
                  <a:pt x="831505" y="5605"/>
                </a:lnTo>
                <a:lnTo>
                  <a:pt x="770459" y="1422"/>
                </a:lnTo>
                <a:lnTo>
                  <a:pt x="708075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txBody>
          <a:bodyPr wrap="square" lIns="0" tIns="0" rIns="0" bIns="0" rtlCol="0"/>
          <a:lstStyle/>
          <a:p>
            <a:pPr algn="ctr" defTabSz="366731" hangingPunct="0"/>
            <a:endParaRPr sz="2232" kern="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94" name="Rectangle: Rounded Corners 46"/>
          <p:cNvSpPr/>
          <p:nvPr/>
        </p:nvSpPr>
        <p:spPr>
          <a:xfrm>
            <a:off x="4494501" y="1837715"/>
            <a:ext cx="1105794" cy="347288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chemeClr val="bg2">
                <a:lumMod val="75000"/>
              </a:schemeClr>
            </a:solidFill>
            <a:prstDash val="solid"/>
            <a:miter lim="800000"/>
          </a:ln>
          <a:effectLst/>
        </p:spPr>
        <p:txBody>
          <a:bodyPr wrap="square" lIns="0" tIns="54000" rIns="0" bIns="54000" rtlCol="0" anchor="ctr">
            <a:noAutofit/>
          </a:bodyPr>
          <a:lstStyle/>
          <a:p>
            <a:pPr algn="ctr" defTabSz="1371600">
              <a:defRPr/>
            </a:pPr>
            <a:r>
              <a:rPr lang="en-US" sz="825" dirty="0">
                <a:solidFill>
                  <a:prstClr val="black"/>
                </a:solidFill>
                <a:latin typeface="HelvNeue Light for IBM" charset="0"/>
                <a:ea typeface="HelvNeue Light for IBM" charset="0"/>
                <a:cs typeface="HelvNeue Light for IBM" charset="0"/>
                <a:sym typeface="Helvetica Light"/>
              </a:rPr>
              <a:t>OneView</a:t>
            </a:r>
            <a:endParaRPr lang="en-US" sz="900" dirty="0">
              <a:solidFill>
                <a:prstClr val="black"/>
              </a:solidFill>
              <a:latin typeface="HelvNeue Light for IBM" charset="0"/>
              <a:ea typeface="HelvNeue Light for IBM" charset="0"/>
              <a:cs typeface="HelvNeue Light for IBM" charset="0"/>
              <a:sym typeface="Helvetica Light"/>
            </a:endParaRPr>
          </a:p>
        </p:txBody>
      </p:sp>
      <p:sp>
        <p:nvSpPr>
          <p:cNvPr id="95" name="Rectangle: Rounded Corners 93"/>
          <p:cNvSpPr/>
          <p:nvPr/>
        </p:nvSpPr>
        <p:spPr>
          <a:xfrm>
            <a:off x="3201074" y="1840624"/>
            <a:ext cx="1105794" cy="347288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chemeClr val="bg2">
                <a:lumMod val="75000"/>
              </a:schemeClr>
            </a:solidFill>
            <a:prstDash val="solid"/>
            <a:miter lim="800000"/>
          </a:ln>
          <a:effectLst/>
        </p:spPr>
        <p:txBody>
          <a:bodyPr wrap="square" lIns="0" tIns="54000" rIns="0" bIns="54000" rtlCol="0" anchor="ctr">
            <a:noAutofit/>
          </a:bodyPr>
          <a:lstStyle/>
          <a:p>
            <a:pPr algn="ctr" defTabSz="1371600">
              <a:defRPr/>
            </a:pPr>
            <a:r>
              <a:rPr lang="en-US" sz="825" dirty="0">
                <a:solidFill>
                  <a:prstClr val="black"/>
                </a:solidFill>
                <a:latin typeface="HelvNeue Light for IBM" charset="0"/>
                <a:ea typeface="HelvNeue Light for IBM" charset="0"/>
                <a:cs typeface="HelvNeue Light for IBM" charset="0"/>
                <a:sym typeface="Helvetica Light"/>
              </a:rPr>
              <a:t>Customer Satisfaction Survey Robot</a:t>
            </a:r>
          </a:p>
        </p:txBody>
      </p:sp>
      <p:cxnSp>
        <p:nvCxnSpPr>
          <p:cNvPr id="96" name="Straight Arrow Connector 95"/>
          <p:cNvCxnSpPr/>
          <p:nvPr/>
        </p:nvCxnSpPr>
        <p:spPr>
          <a:xfrm>
            <a:off x="3707790" y="2204674"/>
            <a:ext cx="0" cy="102054"/>
          </a:xfrm>
          <a:prstGeom prst="straightConnector1">
            <a:avLst/>
          </a:prstGeom>
          <a:noFill/>
          <a:ln w="28575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7" name="Straight Arrow Connector 96"/>
          <p:cNvCxnSpPr/>
          <p:nvPr/>
        </p:nvCxnSpPr>
        <p:spPr>
          <a:xfrm>
            <a:off x="4992795" y="2204674"/>
            <a:ext cx="0" cy="102054"/>
          </a:xfrm>
          <a:prstGeom prst="straightConnector1">
            <a:avLst/>
          </a:prstGeom>
          <a:noFill/>
          <a:ln w="28575" cap="flat">
            <a:solidFill>
              <a:schemeClr val="tx1">
                <a:lumMod val="65000"/>
                <a:lumOff val="35000"/>
              </a:schemeClr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CF5BC1F5-D735-4F9D-B2CB-7340978F535D}"/>
              </a:ext>
            </a:extLst>
          </p:cNvPr>
          <p:cNvSpPr txBox="1"/>
          <p:nvPr/>
        </p:nvSpPr>
        <p:spPr>
          <a:xfrm>
            <a:off x="147325" y="2588537"/>
            <a:ext cx="598259" cy="592041"/>
          </a:xfrm>
          <a:prstGeom prst="rect">
            <a:avLst/>
          </a:prstGeom>
          <a:solidFill>
            <a:schemeClr val="accent4">
              <a:lumMod val="25000"/>
              <a:lumOff val="75000"/>
            </a:schemeClr>
          </a:solidFill>
          <a:ln w="28575">
            <a:solidFill>
              <a:srgbClr val="00B050"/>
            </a:solidFill>
          </a:ln>
        </p:spPr>
        <p:txBody>
          <a:bodyPr wrap="square" lIns="27000" tIns="27000" rIns="27000" bIns="27000" rtlCol="0">
            <a:noAutofit/>
          </a:bodyPr>
          <a:lstStyle/>
          <a:p>
            <a:pPr defTabSz="1371600">
              <a:defRPr/>
            </a:pPr>
            <a:r>
              <a:rPr lang="en-AU" sz="750" dirty="0">
                <a:solidFill>
                  <a:srgbClr val="000000"/>
                </a:solidFill>
                <a:latin typeface="HelvNeue Light for IBM" charset="0"/>
                <a:ea typeface="HelvNeue Light for IBM" charset="0"/>
                <a:cs typeface="HelvNeue Light for IBM" charset="0"/>
                <a:sym typeface="Helvetica Light"/>
              </a:rPr>
              <a:t>Watson</a:t>
            </a:r>
          </a:p>
          <a:p>
            <a:pPr defTabSz="1371600">
              <a:defRPr/>
            </a:pPr>
            <a:r>
              <a:rPr lang="en-AU" sz="750" dirty="0">
                <a:solidFill>
                  <a:srgbClr val="000000"/>
                </a:solidFill>
                <a:latin typeface="HelvNeue Light for IBM" charset="0"/>
                <a:ea typeface="HelvNeue Light for IBM" charset="0"/>
                <a:cs typeface="HelvNeue Light for IBM" charset="0"/>
                <a:sym typeface="Helvetica Light"/>
              </a:rPr>
              <a:t>Natural Language Interface</a:t>
            </a:r>
          </a:p>
          <a:p>
            <a:pPr defTabSz="1371600">
              <a:defRPr/>
            </a:pPr>
            <a:endParaRPr lang="en-AU" sz="750" dirty="0">
              <a:solidFill>
                <a:srgbClr val="000000"/>
              </a:solidFill>
              <a:latin typeface="HelvNeue Light for IBM" charset="0"/>
              <a:ea typeface="HelvNeue Light for IBM" charset="0"/>
              <a:cs typeface="HelvNeue Light for IBM" charset="0"/>
              <a:sym typeface="Helvetica Light"/>
            </a:endParaRPr>
          </a:p>
          <a:p>
            <a:pPr defTabSz="1371600">
              <a:defRPr/>
            </a:pPr>
            <a:endParaRPr lang="en-AU" sz="750" dirty="0">
              <a:solidFill>
                <a:srgbClr val="000000"/>
              </a:solidFill>
              <a:latin typeface="HelvNeue Light for IBM" charset="0"/>
              <a:ea typeface="HelvNeue Light for IBM" charset="0"/>
              <a:cs typeface="HelvNeue Light for IBM" charset="0"/>
              <a:sym typeface="Helvetica Light"/>
            </a:endParaRPr>
          </a:p>
        </p:txBody>
      </p:sp>
      <p:sp>
        <p:nvSpPr>
          <p:cNvPr id="98" name="Rectangle: Rounded Corners 46"/>
          <p:cNvSpPr/>
          <p:nvPr/>
        </p:nvSpPr>
        <p:spPr>
          <a:xfrm>
            <a:off x="7380298" y="3290631"/>
            <a:ext cx="867016" cy="270000"/>
          </a:xfrm>
          <a:prstGeom prst="rect">
            <a:avLst/>
          </a:prstGeom>
          <a:noFill/>
          <a:ln w="57150" cap="flat" cmpd="sng" algn="ctr">
            <a:noFill/>
            <a:prstDash val="solid"/>
            <a:miter lim="800000"/>
          </a:ln>
          <a:effectLst/>
        </p:spPr>
        <p:txBody>
          <a:bodyPr wrap="square" lIns="0" tIns="54000" rIns="0" bIns="54000" rtlCol="0" anchor="ctr">
            <a:noAutofit/>
          </a:bodyPr>
          <a:lstStyle/>
          <a:p>
            <a:pPr algn="ctr" defTabSz="1371600">
              <a:defRPr/>
            </a:pPr>
            <a:r>
              <a:rPr lang="en-US" sz="600" dirty="0">
                <a:solidFill>
                  <a:prstClr val="black"/>
                </a:solidFill>
                <a:latin typeface="HelvNeue Light for IBM" charset="0"/>
                <a:ea typeface="HelvNeue Light for IBM" charset="0"/>
                <a:cs typeface="HelvNeue Light for IBM" charset="0"/>
                <a:sym typeface="Helvetica Light"/>
              </a:rPr>
              <a:t>IBM uses </a:t>
            </a:r>
            <a:r>
              <a:rPr lang="en-US" sz="600" dirty="0" smtClean="0">
                <a:solidFill>
                  <a:prstClr val="black"/>
                </a:solidFill>
                <a:latin typeface="HelvNeue Light for IBM" charset="0"/>
                <a:ea typeface="HelvNeue Light for IBM" charset="0"/>
                <a:cs typeface="HelvNeue Light for IBM" charset="0"/>
                <a:sym typeface="Helvetica Light"/>
              </a:rPr>
              <a:t>Customer </a:t>
            </a:r>
            <a:r>
              <a:rPr lang="en-US" sz="600" dirty="0">
                <a:solidFill>
                  <a:prstClr val="black"/>
                </a:solidFill>
                <a:latin typeface="HelvNeue Light for IBM" charset="0"/>
                <a:ea typeface="HelvNeue Light for IBM" charset="0"/>
                <a:cs typeface="HelvNeue Light for IBM" charset="0"/>
                <a:sym typeface="Helvetica Light"/>
              </a:rPr>
              <a:t>Service Now for Change</a:t>
            </a:r>
          </a:p>
        </p:txBody>
      </p:sp>
      <p:grpSp>
        <p:nvGrpSpPr>
          <p:cNvPr id="99" name="Group 98"/>
          <p:cNvGrpSpPr/>
          <p:nvPr/>
        </p:nvGrpSpPr>
        <p:grpSpPr>
          <a:xfrm>
            <a:off x="6833212" y="2361109"/>
            <a:ext cx="2107476" cy="925085"/>
            <a:chOff x="8825592" y="1813834"/>
            <a:chExt cx="2809968" cy="1233447"/>
          </a:xfrm>
        </p:grpSpPr>
        <p:sp>
          <p:nvSpPr>
            <p:cNvPr id="100" name="Rectangle: Rounded Corners 151">
              <a:extLst>
                <a:ext uri="{FF2B5EF4-FFF2-40B4-BE49-F238E27FC236}">
                  <a16:creationId xmlns="" xmlns:a16="http://schemas.microsoft.com/office/drawing/2014/main" id="{8259353E-AF74-4D3E-B1A3-8BF5AC371690}"/>
                </a:ext>
              </a:extLst>
            </p:cNvPr>
            <p:cNvSpPr/>
            <p:nvPr/>
          </p:nvSpPr>
          <p:spPr>
            <a:xfrm>
              <a:off x="8825592" y="1813834"/>
              <a:ext cx="2809968" cy="1233447"/>
            </a:xfrm>
            <a:prstGeom prst="rect">
              <a:avLst/>
            </a:prstGeom>
            <a:noFill/>
            <a:ln w="57150" cap="flat" cmpd="sng" algn="ctr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wrap="none" lIns="0" tIns="54000" rIns="0" bIns="54000" rtlCol="0" anchor="t" anchorCtr="0">
              <a:noAutofit/>
            </a:bodyPr>
            <a:lstStyle/>
            <a:p>
              <a:pPr algn="ctr" defTabSz="1371600">
                <a:defRPr/>
              </a:pPr>
              <a:r>
                <a:rPr lang="en-US" sz="900" dirty="0" smtClean="0">
                  <a:solidFill>
                    <a:srgbClr val="000000"/>
                  </a:solidFill>
                  <a:latin typeface="HelvNeue Bold for IBM" charset="0"/>
                  <a:ea typeface="HelvNeue Bold for IBM" charset="0"/>
                  <a:cs typeface="HelvNeue Bold for IBM" charset="0"/>
                  <a:sym typeface="Helvetica Light"/>
                </a:rPr>
                <a:t>Customer </a:t>
              </a:r>
              <a:r>
                <a:rPr lang="en-US" sz="900" dirty="0">
                  <a:solidFill>
                    <a:srgbClr val="000000"/>
                  </a:solidFill>
                  <a:latin typeface="HelvNeue Bold for IBM" charset="0"/>
                  <a:ea typeface="HelvNeue Bold for IBM" charset="0"/>
                  <a:cs typeface="HelvNeue Bold for IBM" charset="0"/>
                  <a:sym typeface="Helvetica Light"/>
                </a:rPr>
                <a:t>ServiceNow</a:t>
              </a: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9727634" y="2114943"/>
              <a:ext cx="1707651" cy="789388"/>
              <a:chOff x="8779462" y="2113024"/>
              <a:chExt cx="1707651" cy="789388"/>
            </a:xfrm>
          </p:grpSpPr>
          <p:sp>
            <p:nvSpPr>
              <p:cNvPr id="105" name="TextBox 104">
                <a:extLst>
                  <a:ext uri="{FF2B5EF4-FFF2-40B4-BE49-F238E27FC236}">
                    <a16:creationId xmlns="" xmlns:a16="http://schemas.microsoft.com/office/drawing/2014/main" id="{531C9066-36D5-4C24-B8F5-F430EC5FE558}"/>
                  </a:ext>
                </a:extLst>
              </p:cNvPr>
              <p:cNvSpPr txBox="1"/>
              <p:nvPr/>
            </p:nvSpPr>
            <p:spPr>
              <a:xfrm>
                <a:off x="8779462" y="2113024"/>
                <a:ext cx="720000" cy="389654"/>
              </a:xfrm>
              <a:prstGeom prst="rect">
                <a:avLst/>
              </a:prstGeom>
              <a:noFill/>
              <a:ln w="28575">
                <a:solidFill>
                  <a:schemeClr val="bg2">
                    <a:lumMod val="75000"/>
                  </a:schemeClr>
                </a:solidFill>
              </a:ln>
            </p:spPr>
            <p:txBody>
              <a:bodyPr wrap="square" lIns="27000" tIns="27000" rIns="27000" bIns="27000" rtlCol="0">
                <a:noAutofit/>
              </a:bodyPr>
              <a:lstStyle>
                <a:defPPr marL="0" marR="0" indent="0" algn="l" defTabSz="544251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071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algn="l" defTabSz="1828800" hangingPunct="1">
                  <a:defRPr sz="1000" kern="1200">
                    <a:solidFill>
                      <a:schemeClr val="tx1"/>
                    </a:solidFill>
                    <a:latin typeface="HelvNeue Light for IBM" charset="0"/>
                    <a:ea typeface="HelvNeue Light for IBM" charset="0"/>
                    <a:cs typeface="HelvNeue Light for IBM" charset="0"/>
                  </a:defRPr>
                </a:lvl1pPr>
              </a:lstStyle>
              <a:p>
                <a:r>
                  <a:rPr lang="en-US" sz="750" dirty="0">
                    <a:solidFill>
                      <a:srgbClr val="000000"/>
                    </a:solidFill>
                    <a:sym typeface="Helvetica Light"/>
                  </a:rPr>
                  <a:t>Incident Problem</a:t>
                </a:r>
              </a:p>
            </p:txBody>
          </p:sp>
          <p:grpSp>
            <p:nvGrpSpPr>
              <p:cNvPr id="106" name="Group 105"/>
              <p:cNvGrpSpPr/>
              <p:nvPr/>
            </p:nvGrpSpPr>
            <p:grpSpPr>
              <a:xfrm>
                <a:off x="9623113" y="2113024"/>
                <a:ext cx="864000" cy="360000"/>
                <a:chOff x="6466597" y="2395107"/>
                <a:chExt cx="864000" cy="360000"/>
              </a:xfrm>
            </p:grpSpPr>
            <p:sp>
              <p:nvSpPr>
                <p:cNvPr id="126" name="TextBox 125">
                  <a:extLst>
                    <a:ext uri="{FF2B5EF4-FFF2-40B4-BE49-F238E27FC236}">
                      <a16:creationId xmlns="" xmlns:a16="http://schemas.microsoft.com/office/drawing/2014/main" id="{3A6F8747-89E9-484E-94BE-4091721B6A97}"/>
                    </a:ext>
                  </a:extLst>
                </p:cNvPr>
                <p:cNvSpPr txBox="1"/>
                <p:nvPr/>
              </p:nvSpPr>
              <p:spPr>
                <a:xfrm>
                  <a:off x="6466597" y="2395107"/>
                  <a:ext cx="864000" cy="36000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bg2">
                      <a:lumMod val="75000"/>
                    </a:schemeClr>
                  </a:solidFill>
                </a:ln>
              </p:spPr>
              <p:txBody>
                <a:bodyPr wrap="square" lIns="27000" tIns="27000" rIns="27000" bIns="27000" rtlCol="0">
                  <a:noAutofit/>
                </a:bodyPr>
                <a:lstStyle>
                  <a:defPPr marL="0" marR="0" indent="0" algn="l" defTabSz="544251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071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algn="l" defTabSz="1828800" hangingPunct="1">
                    <a:defRPr sz="1000" kern="1200">
                      <a:solidFill>
                        <a:schemeClr val="tx1"/>
                      </a:solidFill>
                      <a:latin typeface="HelvNeue Light for IBM" charset="0"/>
                      <a:ea typeface="HelvNeue Light for IBM" charset="0"/>
                      <a:cs typeface="HelvNeue Light for IBM" charset="0"/>
                    </a:defRPr>
                  </a:lvl1pPr>
                </a:lstStyle>
                <a:p>
                  <a:r>
                    <a:rPr lang="en-US" sz="750" dirty="0">
                      <a:solidFill>
                        <a:srgbClr val="000000"/>
                      </a:solidFill>
                      <a:sym typeface="Helvetica Light"/>
                    </a:rPr>
                    <a:t>Asset</a:t>
                  </a:r>
                </a:p>
              </p:txBody>
            </p:sp>
            <p:grpSp>
              <p:nvGrpSpPr>
                <p:cNvPr id="127" name="Group 126"/>
                <p:cNvGrpSpPr/>
                <p:nvPr/>
              </p:nvGrpSpPr>
              <p:grpSpPr>
                <a:xfrm>
                  <a:off x="7055892" y="2445049"/>
                  <a:ext cx="215108" cy="260116"/>
                  <a:chOff x="6618838" y="6548716"/>
                  <a:chExt cx="1418590" cy="1715414"/>
                </a:xfrm>
                <a:solidFill>
                  <a:schemeClr val="tx1">
                    <a:lumMod val="65000"/>
                    <a:lumOff val="35000"/>
                  </a:schemeClr>
                </a:solidFill>
              </p:grpSpPr>
              <p:sp>
                <p:nvSpPr>
                  <p:cNvPr id="128" name="bk object 18"/>
                  <p:cNvSpPr/>
                  <p:nvPr/>
                </p:nvSpPr>
                <p:spPr>
                  <a:xfrm>
                    <a:off x="6619861" y="6548716"/>
                    <a:ext cx="1416685" cy="685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6684" h="685800">
                        <a:moveTo>
                          <a:pt x="708075" y="0"/>
                        </a:moveTo>
                        <a:lnTo>
                          <a:pt x="645690" y="1422"/>
                        </a:lnTo>
                        <a:lnTo>
                          <a:pt x="584643" y="5605"/>
                        </a:lnTo>
                        <a:lnTo>
                          <a:pt x="525192" y="12418"/>
                        </a:lnTo>
                        <a:lnTo>
                          <a:pt x="467594" y="21733"/>
                        </a:lnTo>
                        <a:lnTo>
                          <a:pt x="412107" y="33422"/>
                        </a:lnTo>
                        <a:lnTo>
                          <a:pt x="358988" y="47355"/>
                        </a:lnTo>
                        <a:lnTo>
                          <a:pt x="308495" y="63403"/>
                        </a:lnTo>
                        <a:lnTo>
                          <a:pt x="260885" y="81437"/>
                        </a:lnTo>
                        <a:lnTo>
                          <a:pt x="216415" y="101330"/>
                        </a:lnTo>
                        <a:lnTo>
                          <a:pt x="175344" y="122951"/>
                        </a:lnTo>
                        <a:lnTo>
                          <a:pt x="137928" y="146172"/>
                        </a:lnTo>
                        <a:lnTo>
                          <a:pt x="104425" y="170864"/>
                        </a:lnTo>
                        <a:lnTo>
                          <a:pt x="75093" y="196899"/>
                        </a:lnTo>
                        <a:lnTo>
                          <a:pt x="29970" y="252480"/>
                        </a:lnTo>
                        <a:lnTo>
                          <a:pt x="4618" y="311883"/>
                        </a:lnTo>
                        <a:lnTo>
                          <a:pt x="0" y="342696"/>
                        </a:lnTo>
                        <a:lnTo>
                          <a:pt x="4618" y="373514"/>
                        </a:lnTo>
                        <a:lnTo>
                          <a:pt x="29970" y="432925"/>
                        </a:lnTo>
                        <a:lnTo>
                          <a:pt x="75093" y="488512"/>
                        </a:lnTo>
                        <a:lnTo>
                          <a:pt x="104425" y="514549"/>
                        </a:lnTo>
                        <a:lnTo>
                          <a:pt x="137928" y="539244"/>
                        </a:lnTo>
                        <a:lnTo>
                          <a:pt x="175344" y="562468"/>
                        </a:lnTo>
                        <a:lnTo>
                          <a:pt x="216415" y="584092"/>
                        </a:lnTo>
                        <a:lnTo>
                          <a:pt x="260885" y="603986"/>
                        </a:lnTo>
                        <a:lnTo>
                          <a:pt x="308495" y="622022"/>
                        </a:lnTo>
                        <a:lnTo>
                          <a:pt x="358988" y="638072"/>
                        </a:lnTo>
                        <a:lnTo>
                          <a:pt x="412107" y="652006"/>
                        </a:lnTo>
                        <a:lnTo>
                          <a:pt x="467594" y="663695"/>
                        </a:lnTo>
                        <a:lnTo>
                          <a:pt x="525192" y="673012"/>
                        </a:lnTo>
                        <a:lnTo>
                          <a:pt x="584643" y="679825"/>
                        </a:lnTo>
                        <a:lnTo>
                          <a:pt x="645690" y="684008"/>
                        </a:lnTo>
                        <a:lnTo>
                          <a:pt x="708075" y="685431"/>
                        </a:lnTo>
                        <a:lnTo>
                          <a:pt x="770459" y="684008"/>
                        </a:lnTo>
                        <a:lnTo>
                          <a:pt x="831505" y="679825"/>
                        </a:lnTo>
                        <a:lnTo>
                          <a:pt x="890955" y="673010"/>
                        </a:lnTo>
                        <a:lnTo>
                          <a:pt x="948553" y="663692"/>
                        </a:lnTo>
                        <a:lnTo>
                          <a:pt x="1004040" y="652002"/>
                        </a:lnTo>
                        <a:lnTo>
                          <a:pt x="1057160" y="638066"/>
                        </a:lnTo>
                        <a:lnTo>
                          <a:pt x="1107654" y="622015"/>
                        </a:lnTo>
                        <a:lnTo>
                          <a:pt x="1155265" y="603978"/>
                        </a:lnTo>
                        <a:lnTo>
                          <a:pt x="1199735" y="584082"/>
                        </a:lnTo>
                        <a:lnTo>
                          <a:pt x="1240808" y="562458"/>
                        </a:lnTo>
                        <a:lnTo>
                          <a:pt x="1278224" y="539233"/>
                        </a:lnTo>
                        <a:lnTo>
                          <a:pt x="1311728" y="514538"/>
                        </a:lnTo>
                        <a:lnTo>
                          <a:pt x="1341061" y="488501"/>
                        </a:lnTo>
                        <a:lnTo>
                          <a:pt x="1386184" y="432916"/>
                        </a:lnTo>
                        <a:lnTo>
                          <a:pt x="1411535" y="373510"/>
                        </a:lnTo>
                        <a:lnTo>
                          <a:pt x="1416151" y="342696"/>
                        </a:lnTo>
                        <a:lnTo>
                          <a:pt x="1411535" y="311883"/>
                        </a:lnTo>
                        <a:lnTo>
                          <a:pt x="1386184" y="252480"/>
                        </a:lnTo>
                        <a:lnTo>
                          <a:pt x="1341061" y="196899"/>
                        </a:lnTo>
                        <a:lnTo>
                          <a:pt x="1311728" y="170864"/>
                        </a:lnTo>
                        <a:lnTo>
                          <a:pt x="1278224" y="146172"/>
                        </a:lnTo>
                        <a:lnTo>
                          <a:pt x="1240808" y="122951"/>
                        </a:lnTo>
                        <a:lnTo>
                          <a:pt x="1199735" y="101330"/>
                        </a:lnTo>
                        <a:lnTo>
                          <a:pt x="1155265" y="81437"/>
                        </a:lnTo>
                        <a:lnTo>
                          <a:pt x="1107654" y="63403"/>
                        </a:lnTo>
                        <a:lnTo>
                          <a:pt x="1057160" y="47355"/>
                        </a:lnTo>
                        <a:lnTo>
                          <a:pt x="1004040" y="33422"/>
                        </a:lnTo>
                        <a:lnTo>
                          <a:pt x="948553" y="21733"/>
                        </a:lnTo>
                        <a:lnTo>
                          <a:pt x="890955" y="12418"/>
                        </a:lnTo>
                        <a:lnTo>
                          <a:pt x="831505" y="5605"/>
                        </a:lnTo>
                        <a:lnTo>
                          <a:pt x="770459" y="1422"/>
                        </a:lnTo>
                        <a:lnTo>
                          <a:pt x="708075" y="0"/>
                        </a:lnTo>
                        <a:close/>
                      </a:path>
                    </a:pathLst>
                  </a:custGeom>
                  <a:grpFill/>
                </p:spPr>
                <p:txBody>
                  <a:bodyPr wrap="square" lIns="0" tIns="0" rIns="0" bIns="0" rtlCol="0"/>
                  <a:lstStyle/>
                  <a:p>
                    <a:pPr algn="ctr" defTabSz="366731" hangingPunct="0"/>
                    <a:endParaRPr sz="2232" kern="0" dirty="0">
                      <a:solidFill>
                        <a:srgbClr val="000000"/>
                      </a:solidFill>
                      <a:sym typeface="Helvetica Light"/>
                    </a:endParaRPr>
                  </a:p>
                </p:txBody>
              </p:sp>
              <p:sp>
                <p:nvSpPr>
                  <p:cNvPr id="129" name="bk object 19"/>
                  <p:cNvSpPr/>
                  <p:nvPr/>
                </p:nvSpPr>
                <p:spPr>
                  <a:xfrm>
                    <a:off x="6618838" y="7742795"/>
                    <a:ext cx="1418590" cy="5213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8590" h="521334">
                        <a:moveTo>
                          <a:pt x="0" y="0"/>
                        </a:moveTo>
                        <a:lnTo>
                          <a:pt x="0" y="168516"/>
                        </a:lnTo>
                        <a:lnTo>
                          <a:pt x="2961" y="200053"/>
                        </a:lnTo>
                        <a:lnTo>
                          <a:pt x="25831" y="260940"/>
                        </a:lnTo>
                        <a:lnTo>
                          <a:pt x="69482" y="318004"/>
                        </a:lnTo>
                        <a:lnTo>
                          <a:pt x="98418" y="344765"/>
                        </a:lnTo>
                        <a:lnTo>
                          <a:pt x="131732" y="370163"/>
                        </a:lnTo>
                        <a:lnTo>
                          <a:pt x="169150" y="394063"/>
                        </a:lnTo>
                        <a:lnTo>
                          <a:pt x="210400" y="416331"/>
                        </a:lnTo>
                        <a:lnTo>
                          <a:pt x="255210" y="436830"/>
                        </a:lnTo>
                        <a:lnTo>
                          <a:pt x="303306" y="455425"/>
                        </a:lnTo>
                        <a:lnTo>
                          <a:pt x="354416" y="471980"/>
                        </a:lnTo>
                        <a:lnTo>
                          <a:pt x="408268" y="486360"/>
                        </a:lnTo>
                        <a:lnTo>
                          <a:pt x="464588" y="498429"/>
                        </a:lnTo>
                        <a:lnTo>
                          <a:pt x="523104" y="508053"/>
                        </a:lnTo>
                        <a:lnTo>
                          <a:pt x="583544" y="515094"/>
                        </a:lnTo>
                        <a:lnTo>
                          <a:pt x="645635" y="519418"/>
                        </a:lnTo>
                        <a:lnTo>
                          <a:pt x="709104" y="520890"/>
                        </a:lnTo>
                        <a:lnTo>
                          <a:pt x="772571" y="519418"/>
                        </a:lnTo>
                        <a:lnTo>
                          <a:pt x="834660" y="515094"/>
                        </a:lnTo>
                        <a:lnTo>
                          <a:pt x="895098" y="508053"/>
                        </a:lnTo>
                        <a:lnTo>
                          <a:pt x="953613" y="498429"/>
                        </a:lnTo>
                        <a:lnTo>
                          <a:pt x="1009933" y="486360"/>
                        </a:lnTo>
                        <a:lnTo>
                          <a:pt x="1063783" y="471980"/>
                        </a:lnTo>
                        <a:lnTo>
                          <a:pt x="1114892" y="455425"/>
                        </a:lnTo>
                        <a:lnTo>
                          <a:pt x="1162988" y="436830"/>
                        </a:lnTo>
                        <a:lnTo>
                          <a:pt x="1207796" y="416331"/>
                        </a:lnTo>
                        <a:lnTo>
                          <a:pt x="1249046" y="394063"/>
                        </a:lnTo>
                        <a:lnTo>
                          <a:pt x="1286464" y="370163"/>
                        </a:lnTo>
                        <a:lnTo>
                          <a:pt x="1319777" y="344765"/>
                        </a:lnTo>
                        <a:lnTo>
                          <a:pt x="1348714" y="318004"/>
                        </a:lnTo>
                        <a:lnTo>
                          <a:pt x="1392364" y="260940"/>
                        </a:lnTo>
                        <a:lnTo>
                          <a:pt x="1399923" y="244919"/>
                        </a:lnTo>
                        <a:lnTo>
                          <a:pt x="709104" y="244919"/>
                        </a:lnTo>
                        <a:lnTo>
                          <a:pt x="649862" y="243770"/>
                        </a:lnTo>
                        <a:lnTo>
                          <a:pt x="591949" y="240373"/>
                        </a:lnTo>
                        <a:lnTo>
                          <a:pt x="535507" y="234806"/>
                        </a:lnTo>
                        <a:lnTo>
                          <a:pt x="480680" y="227146"/>
                        </a:lnTo>
                        <a:lnTo>
                          <a:pt x="427608" y="217469"/>
                        </a:lnTo>
                        <a:lnTo>
                          <a:pt x="376432" y="205854"/>
                        </a:lnTo>
                        <a:lnTo>
                          <a:pt x="327294" y="192376"/>
                        </a:lnTo>
                        <a:lnTo>
                          <a:pt x="280333" y="177114"/>
                        </a:lnTo>
                        <a:lnTo>
                          <a:pt x="235693" y="160143"/>
                        </a:lnTo>
                        <a:lnTo>
                          <a:pt x="193513" y="141542"/>
                        </a:lnTo>
                        <a:lnTo>
                          <a:pt x="153935" y="121386"/>
                        </a:lnTo>
                        <a:lnTo>
                          <a:pt x="117099" y="99754"/>
                        </a:lnTo>
                        <a:lnTo>
                          <a:pt x="83147" y="76723"/>
                        </a:lnTo>
                        <a:lnTo>
                          <a:pt x="52219" y="52368"/>
                        </a:lnTo>
                        <a:lnTo>
                          <a:pt x="24456" y="26768"/>
                        </a:lnTo>
                        <a:lnTo>
                          <a:pt x="0" y="0"/>
                        </a:lnTo>
                        <a:close/>
                      </a:path>
                      <a:path w="1418590" h="521334">
                        <a:moveTo>
                          <a:pt x="1418196" y="0"/>
                        </a:moveTo>
                        <a:lnTo>
                          <a:pt x="1365946" y="52379"/>
                        </a:lnTo>
                        <a:lnTo>
                          <a:pt x="1335004" y="76737"/>
                        </a:lnTo>
                        <a:lnTo>
                          <a:pt x="1301038" y="99771"/>
                        </a:lnTo>
                        <a:lnTo>
                          <a:pt x="1264191" y="121403"/>
                        </a:lnTo>
                        <a:lnTo>
                          <a:pt x="1224603" y="141558"/>
                        </a:lnTo>
                        <a:lnTo>
                          <a:pt x="1182416" y="160159"/>
                        </a:lnTo>
                        <a:lnTo>
                          <a:pt x="1137772" y="177128"/>
                        </a:lnTo>
                        <a:lnTo>
                          <a:pt x="1090812" y="192389"/>
                        </a:lnTo>
                        <a:lnTo>
                          <a:pt x="1041677" y="205864"/>
                        </a:lnTo>
                        <a:lnTo>
                          <a:pt x="990507" y="217477"/>
                        </a:lnTo>
                        <a:lnTo>
                          <a:pt x="937446" y="227151"/>
                        </a:lnTo>
                        <a:lnTo>
                          <a:pt x="882632" y="234809"/>
                        </a:lnTo>
                        <a:lnTo>
                          <a:pt x="826209" y="240375"/>
                        </a:lnTo>
                        <a:lnTo>
                          <a:pt x="768313" y="243770"/>
                        </a:lnTo>
                        <a:lnTo>
                          <a:pt x="709104" y="244919"/>
                        </a:lnTo>
                        <a:lnTo>
                          <a:pt x="1399923" y="244919"/>
                        </a:lnTo>
                        <a:lnTo>
                          <a:pt x="1406533" y="230907"/>
                        </a:lnTo>
                        <a:lnTo>
                          <a:pt x="1415235" y="200053"/>
                        </a:lnTo>
                        <a:lnTo>
                          <a:pt x="1418196" y="168516"/>
                        </a:lnTo>
                        <a:lnTo>
                          <a:pt x="1418196" y="0"/>
                        </a:lnTo>
                        <a:close/>
                      </a:path>
                    </a:pathLst>
                  </a:custGeom>
                  <a:grpFill/>
                </p:spPr>
                <p:txBody>
                  <a:bodyPr wrap="square" lIns="0" tIns="0" rIns="0" bIns="0" rtlCol="0"/>
                  <a:lstStyle/>
                  <a:p>
                    <a:pPr algn="ctr" defTabSz="366731" hangingPunct="0"/>
                    <a:endParaRPr sz="2232" kern="0" dirty="0">
                      <a:solidFill>
                        <a:srgbClr val="000000"/>
                      </a:solidFill>
                      <a:sym typeface="Helvetica Light"/>
                    </a:endParaRPr>
                  </a:p>
                </p:txBody>
              </p:sp>
              <p:sp>
                <p:nvSpPr>
                  <p:cNvPr id="130" name="bk object 20"/>
                  <p:cNvSpPr/>
                  <p:nvPr/>
                </p:nvSpPr>
                <p:spPr>
                  <a:xfrm>
                    <a:off x="6618838" y="7390229"/>
                    <a:ext cx="1418590" cy="5283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8590" h="528320">
                        <a:moveTo>
                          <a:pt x="0" y="0"/>
                        </a:moveTo>
                        <a:lnTo>
                          <a:pt x="0" y="175501"/>
                        </a:lnTo>
                        <a:lnTo>
                          <a:pt x="2961" y="207038"/>
                        </a:lnTo>
                        <a:lnTo>
                          <a:pt x="25831" y="267925"/>
                        </a:lnTo>
                        <a:lnTo>
                          <a:pt x="69482" y="324989"/>
                        </a:lnTo>
                        <a:lnTo>
                          <a:pt x="98418" y="351750"/>
                        </a:lnTo>
                        <a:lnTo>
                          <a:pt x="131732" y="377148"/>
                        </a:lnTo>
                        <a:lnTo>
                          <a:pt x="169150" y="401048"/>
                        </a:lnTo>
                        <a:lnTo>
                          <a:pt x="210400" y="423316"/>
                        </a:lnTo>
                        <a:lnTo>
                          <a:pt x="255210" y="443815"/>
                        </a:lnTo>
                        <a:lnTo>
                          <a:pt x="303306" y="462410"/>
                        </a:lnTo>
                        <a:lnTo>
                          <a:pt x="354416" y="478965"/>
                        </a:lnTo>
                        <a:lnTo>
                          <a:pt x="408268" y="493345"/>
                        </a:lnTo>
                        <a:lnTo>
                          <a:pt x="464588" y="505414"/>
                        </a:lnTo>
                        <a:lnTo>
                          <a:pt x="523104" y="515038"/>
                        </a:lnTo>
                        <a:lnTo>
                          <a:pt x="583544" y="522079"/>
                        </a:lnTo>
                        <a:lnTo>
                          <a:pt x="645635" y="526403"/>
                        </a:lnTo>
                        <a:lnTo>
                          <a:pt x="709104" y="527875"/>
                        </a:lnTo>
                        <a:lnTo>
                          <a:pt x="772571" y="526403"/>
                        </a:lnTo>
                        <a:lnTo>
                          <a:pt x="834660" y="522079"/>
                        </a:lnTo>
                        <a:lnTo>
                          <a:pt x="895098" y="515038"/>
                        </a:lnTo>
                        <a:lnTo>
                          <a:pt x="953613" y="505414"/>
                        </a:lnTo>
                        <a:lnTo>
                          <a:pt x="1009933" y="493345"/>
                        </a:lnTo>
                        <a:lnTo>
                          <a:pt x="1063783" y="478965"/>
                        </a:lnTo>
                        <a:lnTo>
                          <a:pt x="1114892" y="462410"/>
                        </a:lnTo>
                        <a:lnTo>
                          <a:pt x="1162988" y="443815"/>
                        </a:lnTo>
                        <a:lnTo>
                          <a:pt x="1207796" y="423316"/>
                        </a:lnTo>
                        <a:lnTo>
                          <a:pt x="1249046" y="401048"/>
                        </a:lnTo>
                        <a:lnTo>
                          <a:pt x="1286464" y="377148"/>
                        </a:lnTo>
                        <a:lnTo>
                          <a:pt x="1319777" y="351750"/>
                        </a:lnTo>
                        <a:lnTo>
                          <a:pt x="1348714" y="324989"/>
                        </a:lnTo>
                        <a:lnTo>
                          <a:pt x="1392364" y="267925"/>
                        </a:lnTo>
                        <a:lnTo>
                          <a:pt x="1403254" y="244843"/>
                        </a:lnTo>
                        <a:lnTo>
                          <a:pt x="709104" y="244843"/>
                        </a:lnTo>
                        <a:lnTo>
                          <a:pt x="649857" y="243693"/>
                        </a:lnTo>
                        <a:lnTo>
                          <a:pt x="591938" y="240296"/>
                        </a:lnTo>
                        <a:lnTo>
                          <a:pt x="535492" y="234729"/>
                        </a:lnTo>
                        <a:lnTo>
                          <a:pt x="480661" y="227069"/>
                        </a:lnTo>
                        <a:lnTo>
                          <a:pt x="427585" y="217393"/>
                        </a:lnTo>
                        <a:lnTo>
                          <a:pt x="376408" y="205778"/>
                        </a:lnTo>
                        <a:lnTo>
                          <a:pt x="327268" y="192302"/>
                        </a:lnTo>
                        <a:lnTo>
                          <a:pt x="280308" y="177042"/>
                        </a:lnTo>
                        <a:lnTo>
                          <a:pt x="235669" y="160075"/>
                        </a:lnTo>
                        <a:lnTo>
                          <a:pt x="193491" y="141479"/>
                        </a:lnTo>
                        <a:lnTo>
                          <a:pt x="153916" y="121329"/>
                        </a:lnTo>
                        <a:lnTo>
                          <a:pt x="117083" y="99705"/>
                        </a:lnTo>
                        <a:lnTo>
                          <a:pt x="83135" y="76683"/>
                        </a:lnTo>
                        <a:lnTo>
                          <a:pt x="52211" y="52339"/>
                        </a:lnTo>
                        <a:lnTo>
                          <a:pt x="24453" y="26753"/>
                        </a:lnTo>
                        <a:lnTo>
                          <a:pt x="0" y="0"/>
                        </a:lnTo>
                        <a:close/>
                      </a:path>
                      <a:path w="1418590" h="528320">
                        <a:moveTo>
                          <a:pt x="1418196" y="0"/>
                        </a:moveTo>
                        <a:lnTo>
                          <a:pt x="1365937" y="52358"/>
                        </a:lnTo>
                        <a:lnTo>
                          <a:pt x="1334990" y="76706"/>
                        </a:lnTo>
                        <a:lnTo>
                          <a:pt x="1301020" y="99732"/>
                        </a:lnTo>
                        <a:lnTo>
                          <a:pt x="1264169" y="121358"/>
                        </a:lnTo>
                        <a:lnTo>
                          <a:pt x="1224578" y="141506"/>
                        </a:lnTo>
                        <a:lnTo>
                          <a:pt x="1182389" y="160102"/>
                        </a:lnTo>
                        <a:lnTo>
                          <a:pt x="1137743" y="177066"/>
                        </a:lnTo>
                        <a:lnTo>
                          <a:pt x="1090782" y="192323"/>
                        </a:lnTo>
                        <a:lnTo>
                          <a:pt x="1041647" y="205795"/>
                        </a:lnTo>
                        <a:lnTo>
                          <a:pt x="990479" y="217406"/>
                        </a:lnTo>
                        <a:lnTo>
                          <a:pt x="937420" y="227078"/>
                        </a:lnTo>
                        <a:lnTo>
                          <a:pt x="882610" y="234735"/>
                        </a:lnTo>
                        <a:lnTo>
                          <a:pt x="826191" y="240299"/>
                        </a:lnTo>
                        <a:lnTo>
                          <a:pt x="768298" y="243694"/>
                        </a:lnTo>
                        <a:lnTo>
                          <a:pt x="709104" y="244843"/>
                        </a:lnTo>
                        <a:lnTo>
                          <a:pt x="1403254" y="244843"/>
                        </a:lnTo>
                        <a:lnTo>
                          <a:pt x="1406533" y="237892"/>
                        </a:lnTo>
                        <a:lnTo>
                          <a:pt x="1415235" y="207038"/>
                        </a:lnTo>
                        <a:lnTo>
                          <a:pt x="1418196" y="175501"/>
                        </a:lnTo>
                        <a:lnTo>
                          <a:pt x="1418196" y="0"/>
                        </a:lnTo>
                        <a:close/>
                      </a:path>
                    </a:pathLst>
                  </a:custGeom>
                  <a:grpFill/>
                </p:spPr>
                <p:txBody>
                  <a:bodyPr wrap="square" lIns="0" tIns="0" rIns="0" bIns="0" rtlCol="0"/>
                  <a:lstStyle/>
                  <a:p>
                    <a:pPr algn="ctr" defTabSz="366731" hangingPunct="0"/>
                    <a:endParaRPr sz="2232" kern="0" dirty="0">
                      <a:solidFill>
                        <a:srgbClr val="000000"/>
                      </a:solidFill>
                      <a:sym typeface="Helvetica Light"/>
                    </a:endParaRPr>
                  </a:p>
                </p:txBody>
              </p:sp>
              <p:sp>
                <p:nvSpPr>
                  <p:cNvPr id="131" name="bk object 21"/>
                  <p:cNvSpPr/>
                  <p:nvPr/>
                </p:nvSpPr>
                <p:spPr>
                  <a:xfrm>
                    <a:off x="6618838" y="7058861"/>
                    <a:ext cx="1418590" cy="506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8590" h="506729">
                        <a:moveTo>
                          <a:pt x="0" y="0"/>
                        </a:moveTo>
                        <a:lnTo>
                          <a:pt x="0" y="154216"/>
                        </a:lnTo>
                        <a:lnTo>
                          <a:pt x="2961" y="185753"/>
                        </a:lnTo>
                        <a:lnTo>
                          <a:pt x="25831" y="246639"/>
                        </a:lnTo>
                        <a:lnTo>
                          <a:pt x="69482" y="303702"/>
                        </a:lnTo>
                        <a:lnTo>
                          <a:pt x="98418" y="330461"/>
                        </a:lnTo>
                        <a:lnTo>
                          <a:pt x="131732" y="355858"/>
                        </a:lnTo>
                        <a:lnTo>
                          <a:pt x="169150" y="379758"/>
                        </a:lnTo>
                        <a:lnTo>
                          <a:pt x="210400" y="402024"/>
                        </a:lnTo>
                        <a:lnTo>
                          <a:pt x="255210" y="422522"/>
                        </a:lnTo>
                        <a:lnTo>
                          <a:pt x="303306" y="441116"/>
                        </a:lnTo>
                        <a:lnTo>
                          <a:pt x="354416" y="457670"/>
                        </a:lnTo>
                        <a:lnTo>
                          <a:pt x="408268" y="472050"/>
                        </a:lnTo>
                        <a:lnTo>
                          <a:pt x="464588" y="484118"/>
                        </a:lnTo>
                        <a:lnTo>
                          <a:pt x="523104" y="493741"/>
                        </a:lnTo>
                        <a:lnTo>
                          <a:pt x="583544" y="500782"/>
                        </a:lnTo>
                        <a:lnTo>
                          <a:pt x="645635" y="505106"/>
                        </a:lnTo>
                        <a:lnTo>
                          <a:pt x="709104" y="506577"/>
                        </a:lnTo>
                        <a:lnTo>
                          <a:pt x="772571" y="505106"/>
                        </a:lnTo>
                        <a:lnTo>
                          <a:pt x="834660" y="500782"/>
                        </a:lnTo>
                        <a:lnTo>
                          <a:pt x="895098" y="493741"/>
                        </a:lnTo>
                        <a:lnTo>
                          <a:pt x="953613" y="484118"/>
                        </a:lnTo>
                        <a:lnTo>
                          <a:pt x="1009933" y="472050"/>
                        </a:lnTo>
                        <a:lnTo>
                          <a:pt x="1063783" y="457670"/>
                        </a:lnTo>
                        <a:lnTo>
                          <a:pt x="1114892" y="441116"/>
                        </a:lnTo>
                        <a:lnTo>
                          <a:pt x="1162988" y="422522"/>
                        </a:lnTo>
                        <a:lnTo>
                          <a:pt x="1207796" y="402024"/>
                        </a:lnTo>
                        <a:lnTo>
                          <a:pt x="1249046" y="379758"/>
                        </a:lnTo>
                        <a:lnTo>
                          <a:pt x="1286464" y="355858"/>
                        </a:lnTo>
                        <a:lnTo>
                          <a:pt x="1319777" y="330461"/>
                        </a:lnTo>
                        <a:lnTo>
                          <a:pt x="1348714" y="303702"/>
                        </a:lnTo>
                        <a:lnTo>
                          <a:pt x="1392364" y="246639"/>
                        </a:lnTo>
                        <a:lnTo>
                          <a:pt x="1393212" y="244843"/>
                        </a:lnTo>
                        <a:lnTo>
                          <a:pt x="709104" y="244843"/>
                        </a:lnTo>
                        <a:lnTo>
                          <a:pt x="649862" y="243694"/>
                        </a:lnTo>
                        <a:lnTo>
                          <a:pt x="591949" y="240299"/>
                        </a:lnTo>
                        <a:lnTo>
                          <a:pt x="535507" y="234736"/>
                        </a:lnTo>
                        <a:lnTo>
                          <a:pt x="480680" y="227080"/>
                        </a:lnTo>
                        <a:lnTo>
                          <a:pt x="427608" y="217408"/>
                        </a:lnTo>
                        <a:lnTo>
                          <a:pt x="376432" y="205798"/>
                        </a:lnTo>
                        <a:lnTo>
                          <a:pt x="327293" y="192327"/>
                        </a:lnTo>
                        <a:lnTo>
                          <a:pt x="280333" y="177071"/>
                        </a:lnTo>
                        <a:lnTo>
                          <a:pt x="235693" y="160107"/>
                        </a:lnTo>
                        <a:lnTo>
                          <a:pt x="193513" y="141512"/>
                        </a:lnTo>
                        <a:lnTo>
                          <a:pt x="153935" y="121363"/>
                        </a:lnTo>
                        <a:lnTo>
                          <a:pt x="117099" y="99737"/>
                        </a:lnTo>
                        <a:lnTo>
                          <a:pt x="83147" y="76711"/>
                        </a:lnTo>
                        <a:lnTo>
                          <a:pt x="52219" y="52361"/>
                        </a:lnTo>
                        <a:lnTo>
                          <a:pt x="24456" y="26765"/>
                        </a:lnTo>
                        <a:lnTo>
                          <a:pt x="0" y="0"/>
                        </a:lnTo>
                        <a:close/>
                      </a:path>
                      <a:path w="1418590" h="506729">
                        <a:moveTo>
                          <a:pt x="1418196" y="0"/>
                        </a:moveTo>
                        <a:lnTo>
                          <a:pt x="1365946" y="52372"/>
                        </a:lnTo>
                        <a:lnTo>
                          <a:pt x="1335004" y="76725"/>
                        </a:lnTo>
                        <a:lnTo>
                          <a:pt x="1301038" y="99753"/>
                        </a:lnTo>
                        <a:lnTo>
                          <a:pt x="1264191" y="121380"/>
                        </a:lnTo>
                        <a:lnTo>
                          <a:pt x="1224603" y="141529"/>
                        </a:lnTo>
                        <a:lnTo>
                          <a:pt x="1182416" y="160123"/>
                        </a:lnTo>
                        <a:lnTo>
                          <a:pt x="1137772" y="177085"/>
                        </a:lnTo>
                        <a:lnTo>
                          <a:pt x="1090812" y="192339"/>
                        </a:lnTo>
                        <a:lnTo>
                          <a:pt x="1041677" y="205808"/>
                        </a:lnTo>
                        <a:lnTo>
                          <a:pt x="990507" y="217416"/>
                        </a:lnTo>
                        <a:lnTo>
                          <a:pt x="937446" y="227085"/>
                        </a:lnTo>
                        <a:lnTo>
                          <a:pt x="882632" y="234739"/>
                        </a:lnTo>
                        <a:lnTo>
                          <a:pt x="826209" y="240301"/>
                        </a:lnTo>
                        <a:lnTo>
                          <a:pt x="768313" y="243695"/>
                        </a:lnTo>
                        <a:lnTo>
                          <a:pt x="709104" y="244843"/>
                        </a:lnTo>
                        <a:lnTo>
                          <a:pt x="1393212" y="244843"/>
                        </a:lnTo>
                        <a:lnTo>
                          <a:pt x="1406533" y="216606"/>
                        </a:lnTo>
                        <a:lnTo>
                          <a:pt x="1415235" y="185753"/>
                        </a:lnTo>
                        <a:lnTo>
                          <a:pt x="1418196" y="154216"/>
                        </a:lnTo>
                        <a:lnTo>
                          <a:pt x="1418196" y="0"/>
                        </a:lnTo>
                        <a:close/>
                      </a:path>
                    </a:pathLst>
                  </a:custGeom>
                  <a:grpFill/>
                </p:spPr>
                <p:txBody>
                  <a:bodyPr wrap="square" lIns="0" tIns="0" rIns="0" bIns="0" rtlCol="0"/>
                  <a:lstStyle/>
                  <a:p>
                    <a:pPr algn="ctr" defTabSz="366731" hangingPunct="0"/>
                    <a:endParaRPr sz="2232" kern="0" dirty="0">
                      <a:solidFill>
                        <a:srgbClr val="000000"/>
                      </a:solidFill>
                      <a:sym typeface="Helvetica Light"/>
                    </a:endParaRPr>
                  </a:p>
                </p:txBody>
              </p:sp>
            </p:grpSp>
          </p:grpSp>
          <p:grpSp>
            <p:nvGrpSpPr>
              <p:cNvPr id="107" name="Group 106"/>
              <p:cNvGrpSpPr/>
              <p:nvPr/>
            </p:nvGrpSpPr>
            <p:grpSpPr>
              <a:xfrm>
                <a:off x="9623113" y="2542412"/>
                <a:ext cx="864000" cy="360000"/>
                <a:chOff x="6466598" y="3017704"/>
                <a:chExt cx="864000" cy="360000"/>
              </a:xfrm>
            </p:grpSpPr>
            <p:sp>
              <p:nvSpPr>
                <p:cNvPr id="108" name="TextBox 107"/>
                <p:cNvSpPr txBox="1"/>
                <p:nvPr/>
              </p:nvSpPr>
              <p:spPr>
                <a:xfrm>
                  <a:off x="6466598" y="3017704"/>
                  <a:ext cx="864000" cy="360000"/>
                </a:xfrm>
                <a:prstGeom prst="rect">
                  <a:avLst/>
                </a:prstGeom>
                <a:noFill/>
                <a:ln w="28575">
                  <a:solidFill>
                    <a:schemeClr val="bg2">
                      <a:lumMod val="75000"/>
                    </a:schemeClr>
                  </a:solidFill>
                </a:ln>
              </p:spPr>
              <p:txBody>
                <a:bodyPr wrap="square" lIns="27000" tIns="27000" rIns="27000" bIns="27000" rtlCol="0">
                  <a:noAutofit/>
                </a:bodyPr>
                <a:lstStyle>
                  <a:defPPr marL="0" marR="0" indent="0" algn="l" defTabSz="544251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071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</a:defRPr>
                  </a:defPPr>
                  <a:lvl1pPr algn="l" defTabSz="1828800" hangingPunct="1">
                    <a:defRPr sz="1000" kern="1200">
                      <a:solidFill>
                        <a:schemeClr val="tx1"/>
                      </a:solidFill>
                      <a:latin typeface="HelvNeue Light for IBM" charset="0"/>
                      <a:ea typeface="HelvNeue Light for IBM" charset="0"/>
                      <a:cs typeface="HelvNeue Light for IBM" charset="0"/>
                    </a:defRPr>
                  </a:lvl1pPr>
                </a:lstStyle>
                <a:p>
                  <a:r>
                    <a:rPr lang="en-US" sz="750" dirty="0">
                      <a:solidFill>
                        <a:srgbClr val="000000"/>
                      </a:solidFill>
                      <a:sym typeface="Helvetica Light"/>
                    </a:rPr>
                    <a:t>CMDB</a:t>
                  </a:r>
                </a:p>
              </p:txBody>
            </p:sp>
            <p:grpSp>
              <p:nvGrpSpPr>
                <p:cNvPr id="109" name="Group 108"/>
                <p:cNvGrpSpPr/>
                <p:nvPr/>
              </p:nvGrpSpPr>
              <p:grpSpPr>
                <a:xfrm>
                  <a:off x="7063298" y="3067646"/>
                  <a:ext cx="215108" cy="260116"/>
                  <a:chOff x="6618838" y="6548716"/>
                  <a:chExt cx="1418590" cy="1715414"/>
                </a:xfrm>
                <a:solidFill>
                  <a:schemeClr val="tx1">
                    <a:lumMod val="65000"/>
                    <a:lumOff val="35000"/>
                  </a:schemeClr>
                </a:solidFill>
              </p:grpSpPr>
              <p:sp>
                <p:nvSpPr>
                  <p:cNvPr id="116" name="bk object 18"/>
                  <p:cNvSpPr/>
                  <p:nvPr/>
                </p:nvSpPr>
                <p:spPr>
                  <a:xfrm>
                    <a:off x="6619861" y="6548716"/>
                    <a:ext cx="1416685" cy="685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6684" h="685800">
                        <a:moveTo>
                          <a:pt x="708075" y="0"/>
                        </a:moveTo>
                        <a:lnTo>
                          <a:pt x="645690" y="1422"/>
                        </a:lnTo>
                        <a:lnTo>
                          <a:pt x="584643" y="5605"/>
                        </a:lnTo>
                        <a:lnTo>
                          <a:pt x="525192" y="12418"/>
                        </a:lnTo>
                        <a:lnTo>
                          <a:pt x="467594" y="21733"/>
                        </a:lnTo>
                        <a:lnTo>
                          <a:pt x="412107" y="33422"/>
                        </a:lnTo>
                        <a:lnTo>
                          <a:pt x="358988" y="47355"/>
                        </a:lnTo>
                        <a:lnTo>
                          <a:pt x="308495" y="63403"/>
                        </a:lnTo>
                        <a:lnTo>
                          <a:pt x="260885" y="81437"/>
                        </a:lnTo>
                        <a:lnTo>
                          <a:pt x="216415" y="101330"/>
                        </a:lnTo>
                        <a:lnTo>
                          <a:pt x="175344" y="122951"/>
                        </a:lnTo>
                        <a:lnTo>
                          <a:pt x="137928" y="146172"/>
                        </a:lnTo>
                        <a:lnTo>
                          <a:pt x="104425" y="170864"/>
                        </a:lnTo>
                        <a:lnTo>
                          <a:pt x="75093" y="196899"/>
                        </a:lnTo>
                        <a:lnTo>
                          <a:pt x="29970" y="252480"/>
                        </a:lnTo>
                        <a:lnTo>
                          <a:pt x="4618" y="311883"/>
                        </a:lnTo>
                        <a:lnTo>
                          <a:pt x="0" y="342696"/>
                        </a:lnTo>
                        <a:lnTo>
                          <a:pt x="4618" y="373514"/>
                        </a:lnTo>
                        <a:lnTo>
                          <a:pt x="29970" y="432925"/>
                        </a:lnTo>
                        <a:lnTo>
                          <a:pt x="75093" y="488512"/>
                        </a:lnTo>
                        <a:lnTo>
                          <a:pt x="104425" y="514549"/>
                        </a:lnTo>
                        <a:lnTo>
                          <a:pt x="137928" y="539244"/>
                        </a:lnTo>
                        <a:lnTo>
                          <a:pt x="175344" y="562468"/>
                        </a:lnTo>
                        <a:lnTo>
                          <a:pt x="216415" y="584092"/>
                        </a:lnTo>
                        <a:lnTo>
                          <a:pt x="260885" y="603986"/>
                        </a:lnTo>
                        <a:lnTo>
                          <a:pt x="308495" y="622022"/>
                        </a:lnTo>
                        <a:lnTo>
                          <a:pt x="358988" y="638072"/>
                        </a:lnTo>
                        <a:lnTo>
                          <a:pt x="412107" y="652006"/>
                        </a:lnTo>
                        <a:lnTo>
                          <a:pt x="467594" y="663695"/>
                        </a:lnTo>
                        <a:lnTo>
                          <a:pt x="525192" y="673012"/>
                        </a:lnTo>
                        <a:lnTo>
                          <a:pt x="584643" y="679825"/>
                        </a:lnTo>
                        <a:lnTo>
                          <a:pt x="645690" y="684008"/>
                        </a:lnTo>
                        <a:lnTo>
                          <a:pt x="708075" y="685431"/>
                        </a:lnTo>
                        <a:lnTo>
                          <a:pt x="770459" y="684008"/>
                        </a:lnTo>
                        <a:lnTo>
                          <a:pt x="831505" y="679825"/>
                        </a:lnTo>
                        <a:lnTo>
                          <a:pt x="890955" y="673010"/>
                        </a:lnTo>
                        <a:lnTo>
                          <a:pt x="948553" y="663692"/>
                        </a:lnTo>
                        <a:lnTo>
                          <a:pt x="1004040" y="652002"/>
                        </a:lnTo>
                        <a:lnTo>
                          <a:pt x="1057160" y="638066"/>
                        </a:lnTo>
                        <a:lnTo>
                          <a:pt x="1107654" y="622015"/>
                        </a:lnTo>
                        <a:lnTo>
                          <a:pt x="1155265" y="603978"/>
                        </a:lnTo>
                        <a:lnTo>
                          <a:pt x="1199735" y="584082"/>
                        </a:lnTo>
                        <a:lnTo>
                          <a:pt x="1240808" y="562458"/>
                        </a:lnTo>
                        <a:lnTo>
                          <a:pt x="1278224" y="539233"/>
                        </a:lnTo>
                        <a:lnTo>
                          <a:pt x="1311728" y="514538"/>
                        </a:lnTo>
                        <a:lnTo>
                          <a:pt x="1341061" y="488501"/>
                        </a:lnTo>
                        <a:lnTo>
                          <a:pt x="1386184" y="432916"/>
                        </a:lnTo>
                        <a:lnTo>
                          <a:pt x="1411535" y="373510"/>
                        </a:lnTo>
                        <a:lnTo>
                          <a:pt x="1416151" y="342696"/>
                        </a:lnTo>
                        <a:lnTo>
                          <a:pt x="1411535" y="311883"/>
                        </a:lnTo>
                        <a:lnTo>
                          <a:pt x="1386184" y="252480"/>
                        </a:lnTo>
                        <a:lnTo>
                          <a:pt x="1341061" y="196899"/>
                        </a:lnTo>
                        <a:lnTo>
                          <a:pt x="1311728" y="170864"/>
                        </a:lnTo>
                        <a:lnTo>
                          <a:pt x="1278224" y="146172"/>
                        </a:lnTo>
                        <a:lnTo>
                          <a:pt x="1240808" y="122951"/>
                        </a:lnTo>
                        <a:lnTo>
                          <a:pt x="1199735" y="101330"/>
                        </a:lnTo>
                        <a:lnTo>
                          <a:pt x="1155265" y="81437"/>
                        </a:lnTo>
                        <a:lnTo>
                          <a:pt x="1107654" y="63403"/>
                        </a:lnTo>
                        <a:lnTo>
                          <a:pt x="1057160" y="47355"/>
                        </a:lnTo>
                        <a:lnTo>
                          <a:pt x="1004040" y="33422"/>
                        </a:lnTo>
                        <a:lnTo>
                          <a:pt x="948553" y="21733"/>
                        </a:lnTo>
                        <a:lnTo>
                          <a:pt x="890955" y="12418"/>
                        </a:lnTo>
                        <a:lnTo>
                          <a:pt x="831505" y="5605"/>
                        </a:lnTo>
                        <a:lnTo>
                          <a:pt x="770459" y="1422"/>
                        </a:lnTo>
                        <a:lnTo>
                          <a:pt x="708075" y="0"/>
                        </a:lnTo>
                        <a:close/>
                      </a:path>
                    </a:pathLst>
                  </a:custGeom>
                  <a:grpFill/>
                </p:spPr>
                <p:txBody>
                  <a:bodyPr wrap="square" lIns="0" tIns="0" rIns="0" bIns="0" rtlCol="0"/>
                  <a:lstStyle/>
                  <a:p>
                    <a:pPr algn="ctr" defTabSz="366731" hangingPunct="0"/>
                    <a:endParaRPr sz="2232" kern="0" dirty="0">
                      <a:solidFill>
                        <a:srgbClr val="000000"/>
                      </a:solidFill>
                      <a:sym typeface="Helvetica Light"/>
                    </a:endParaRPr>
                  </a:p>
                </p:txBody>
              </p:sp>
              <p:sp>
                <p:nvSpPr>
                  <p:cNvPr id="118" name="bk object 19"/>
                  <p:cNvSpPr/>
                  <p:nvPr/>
                </p:nvSpPr>
                <p:spPr>
                  <a:xfrm>
                    <a:off x="6618838" y="7742795"/>
                    <a:ext cx="1418590" cy="5213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8590" h="521334">
                        <a:moveTo>
                          <a:pt x="0" y="0"/>
                        </a:moveTo>
                        <a:lnTo>
                          <a:pt x="0" y="168516"/>
                        </a:lnTo>
                        <a:lnTo>
                          <a:pt x="2961" y="200053"/>
                        </a:lnTo>
                        <a:lnTo>
                          <a:pt x="25831" y="260940"/>
                        </a:lnTo>
                        <a:lnTo>
                          <a:pt x="69482" y="318004"/>
                        </a:lnTo>
                        <a:lnTo>
                          <a:pt x="98418" y="344765"/>
                        </a:lnTo>
                        <a:lnTo>
                          <a:pt x="131732" y="370163"/>
                        </a:lnTo>
                        <a:lnTo>
                          <a:pt x="169150" y="394063"/>
                        </a:lnTo>
                        <a:lnTo>
                          <a:pt x="210400" y="416331"/>
                        </a:lnTo>
                        <a:lnTo>
                          <a:pt x="255210" y="436830"/>
                        </a:lnTo>
                        <a:lnTo>
                          <a:pt x="303306" y="455425"/>
                        </a:lnTo>
                        <a:lnTo>
                          <a:pt x="354416" y="471980"/>
                        </a:lnTo>
                        <a:lnTo>
                          <a:pt x="408268" y="486360"/>
                        </a:lnTo>
                        <a:lnTo>
                          <a:pt x="464588" y="498429"/>
                        </a:lnTo>
                        <a:lnTo>
                          <a:pt x="523104" y="508053"/>
                        </a:lnTo>
                        <a:lnTo>
                          <a:pt x="583544" y="515094"/>
                        </a:lnTo>
                        <a:lnTo>
                          <a:pt x="645635" y="519418"/>
                        </a:lnTo>
                        <a:lnTo>
                          <a:pt x="709104" y="520890"/>
                        </a:lnTo>
                        <a:lnTo>
                          <a:pt x="772571" y="519418"/>
                        </a:lnTo>
                        <a:lnTo>
                          <a:pt x="834660" y="515094"/>
                        </a:lnTo>
                        <a:lnTo>
                          <a:pt x="895098" y="508053"/>
                        </a:lnTo>
                        <a:lnTo>
                          <a:pt x="953613" y="498429"/>
                        </a:lnTo>
                        <a:lnTo>
                          <a:pt x="1009933" y="486360"/>
                        </a:lnTo>
                        <a:lnTo>
                          <a:pt x="1063783" y="471980"/>
                        </a:lnTo>
                        <a:lnTo>
                          <a:pt x="1114892" y="455425"/>
                        </a:lnTo>
                        <a:lnTo>
                          <a:pt x="1162988" y="436830"/>
                        </a:lnTo>
                        <a:lnTo>
                          <a:pt x="1207796" y="416331"/>
                        </a:lnTo>
                        <a:lnTo>
                          <a:pt x="1249046" y="394063"/>
                        </a:lnTo>
                        <a:lnTo>
                          <a:pt x="1286464" y="370163"/>
                        </a:lnTo>
                        <a:lnTo>
                          <a:pt x="1319777" y="344765"/>
                        </a:lnTo>
                        <a:lnTo>
                          <a:pt x="1348714" y="318004"/>
                        </a:lnTo>
                        <a:lnTo>
                          <a:pt x="1392364" y="260940"/>
                        </a:lnTo>
                        <a:lnTo>
                          <a:pt x="1399923" y="244919"/>
                        </a:lnTo>
                        <a:lnTo>
                          <a:pt x="709104" y="244919"/>
                        </a:lnTo>
                        <a:lnTo>
                          <a:pt x="649862" y="243770"/>
                        </a:lnTo>
                        <a:lnTo>
                          <a:pt x="591949" y="240373"/>
                        </a:lnTo>
                        <a:lnTo>
                          <a:pt x="535507" y="234806"/>
                        </a:lnTo>
                        <a:lnTo>
                          <a:pt x="480680" y="227146"/>
                        </a:lnTo>
                        <a:lnTo>
                          <a:pt x="427608" y="217469"/>
                        </a:lnTo>
                        <a:lnTo>
                          <a:pt x="376432" y="205854"/>
                        </a:lnTo>
                        <a:lnTo>
                          <a:pt x="327294" y="192376"/>
                        </a:lnTo>
                        <a:lnTo>
                          <a:pt x="280333" y="177114"/>
                        </a:lnTo>
                        <a:lnTo>
                          <a:pt x="235693" y="160143"/>
                        </a:lnTo>
                        <a:lnTo>
                          <a:pt x="193513" y="141542"/>
                        </a:lnTo>
                        <a:lnTo>
                          <a:pt x="153935" y="121386"/>
                        </a:lnTo>
                        <a:lnTo>
                          <a:pt x="117099" y="99754"/>
                        </a:lnTo>
                        <a:lnTo>
                          <a:pt x="83147" y="76723"/>
                        </a:lnTo>
                        <a:lnTo>
                          <a:pt x="52219" y="52368"/>
                        </a:lnTo>
                        <a:lnTo>
                          <a:pt x="24456" y="26768"/>
                        </a:lnTo>
                        <a:lnTo>
                          <a:pt x="0" y="0"/>
                        </a:lnTo>
                        <a:close/>
                      </a:path>
                      <a:path w="1418590" h="521334">
                        <a:moveTo>
                          <a:pt x="1418196" y="0"/>
                        </a:moveTo>
                        <a:lnTo>
                          <a:pt x="1365946" y="52379"/>
                        </a:lnTo>
                        <a:lnTo>
                          <a:pt x="1335004" y="76737"/>
                        </a:lnTo>
                        <a:lnTo>
                          <a:pt x="1301038" y="99771"/>
                        </a:lnTo>
                        <a:lnTo>
                          <a:pt x="1264191" y="121403"/>
                        </a:lnTo>
                        <a:lnTo>
                          <a:pt x="1224603" y="141558"/>
                        </a:lnTo>
                        <a:lnTo>
                          <a:pt x="1182416" y="160159"/>
                        </a:lnTo>
                        <a:lnTo>
                          <a:pt x="1137772" y="177128"/>
                        </a:lnTo>
                        <a:lnTo>
                          <a:pt x="1090812" y="192389"/>
                        </a:lnTo>
                        <a:lnTo>
                          <a:pt x="1041677" y="205864"/>
                        </a:lnTo>
                        <a:lnTo>
                          <a:pt x="990507" y="217477"/>
                        </a:lnTo>
                        <a:lnTo>
                          <a:pt x="937446" y="227151"/>
                        </a:lnTo>
                        <a:lnTo>
                          <a:pt x="882632" y="234809"/>
                        </a:lnTo>
                        <a:lnTo>
                          <a:pt x="826209" y="240375"/>
                        </a:lnTo>
                        <a:lnTo>
                          <a:pt x="768313" y="243770"/>
                        </a:lnTo>
                        <a:lnTo>
                          <a:pt x="709104" y="244919"/>
                        </a:lnTo>
                        <a:lnTo>
                          <a:pt x="1399923" y="244919"/>
                        </a:lnTo>
                        <a:lnTo>
                          <a:pt x="1406533" y="230907"/>
                        </a:lnTo>
                        <a:lnTo>
                          <a:pt x="1415235" y="200053"/>
                        </a:lnTo>
                        <a:lnTo>
                          <a:pt x="1418196" y="168516"/>
                        </a:lnTo>
                        <a:lnTo>
                          <a:pt x="1418196" y="0"/>
                        </a:lnTo>
                        <a:close/>
                      </a:path>
                    </a:pathLst>
                  </a:custGeom>
                  <a:grpFill/>
                </p:spPr>
                <p:txBody>
                  <a:bodyPr wrap="square" lIns="0" tIns="0" rIns="0" bIns="0" rtlCol="0"/>
                  <a:lstStyle/>
                  <a:p>
                    <a:pPr algn="ctr" defTabSz="366731" hangingPunct="0"/>
                    <a:endParaRPr sz="2232" kern="0" dirty="0">
                      <a:solidFill>
                        <a:srgbClr val="000000"/>
                      </a:solidFill>
                      <a:sym typeface="Helvetica Light"/>
                    </a:endParaRPr>
                  </a:p>
                </p:txBody>
              </p:sp>
              <p:sp>
                <p:nvSpPr>
                  <p:cNvPr id="119" name="bk object 20"/>
                  <p:cNvSpPr/>
                  <p:nvPr/>
                </p:nvSpPr>
                <p:spPr>
                  <a:xfrm>
                    <a:off x="6618838" y="7390229"/>
                    <a:ext cx="1418590" cy="5283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8590" h="528320">
                        <a:moveTo>
                          <a:pt x="0" y="0"/>
                        </a:moveTo>
                        <a:lnTo>
                          <a:pt x="0" y="175501"/>
                        </a:lnTo>
                        <a:lnTo>
                          <a:pt x="2961" y="207038"/>
                        </a:lnTo>
                        <a:lnTo>
                          <a:pt x="25831" y="267925"/>
                        </a:lnTo>
                        <a:lnTo>
                          <a:pt x="69482" y="324989"/>
                        </a:lnTo>
                        <a:lnTo>
                          <a:pt x="98418" y="351750"/>
                        </a:lnTo>
                        <a:lnTo>
                          <a:pt x="131732" y="377148"/>
                        </a:lnTo>
                        <a:lnTo>
                          <a:pt x="169150" y="401048"/>
                        </a:lnTo>
                        <a:lnTo>
                          <a:pt x="210400" y="423316"/>
                        </a:lnTo>
                        <a:lnTo>
                          <a:pt x="255210" y="443815"/>
                        </a:lnTo>
                        <a:lnTo>
                          <a:pt x="303306" y="462410"/>
                        </a:lnTo>
                        <a:lnTo>
                          <a:pt x="354416" y="478965"/>
                        </a:lnTo>
                        <a:lnTo>
                          <a:pt x="408268" y="493345"/>
                        </a:lnTo>
                        <a:lnTo>
                          <a:pt x="464588" y="505414"/>
                        </a:lnTo>
                        <a:lnTo>
                          <a:pt x="523104" y="515038"/>
                        </a:lnTo>
                        <a:lnTo>
                          <a:pt x="583544" y="522079"/>
                        </a:lnTo>
                        <a:lnTo>
                          <a:pt x="645635" y="526403"/>
                        </a:lnTo>
                        <a:lnTo>
                          <a:pt x="709104" y="527875"/>
                        </a:lnTo>
                        <a:lnTo>
                          <a:pt x="772571" y="526403"/>
                        </a:lnTo>
                        <a:lnTo>
                          <a:pt x="834660" y="522079"/>
                        </a:lnTo>
                        <a:lnTo>
                          <a:pt x="895098" y="515038"/>
                        </a:lnTo>
                        <a:lnTo>
                          <a:pt x="953613" y="505414"/>
                        </a:lnTo>
                        <a:lnTo>
                          <a:pt x="1009933" y="493345"/>
                        </a:lnTo>
                        <a:lnTo>
                          <a:pt x="1063783" y="478965"/>
                        </a:lnTo>
                        <a:lnTo>
                          <a:pt x="1114892" y="462410"/>
                        </a:lnTo>
                        <a:lnTo>
                          <a:pt x="1162988" y="443815"/>
                        </a:lnTo>
                        <a:lnTo>
                          <a:pt x="1207796" y="423316"/>
                        </a:lnTo>
                        <a:lnTo>
                          <a:pt x="1249046" y="401048"/>
                        </a:lnTo>
                        <a:lnTo>
                          <a:pt x="1286464" y="377148"/>
                        </a:lnTo>
                        <a:lnTo>
                          <a:pt x="1319777" y="351750"/>
                        </a:lnTo>
                        <a:lnTo>
                          <a:pt x="1348714" y="324989"/>
                        </a:lnTo>
                        <a:lnTo>
                          <a:pt x="1392364" y="267925"/>
                        </a:lnTo>
                        <a:lnTo>
                          <a:pt x="1403254" y="244843"/>
                        </a:lnTo>
                        <a:lnTo>
                          <a:pt x="709104" y="244843"/>
                        </a:lnTo>
                        <a:lnTo>
                          <a:pt x="649857" y="243693"/>
                        </a:lnTo>
                        <a:lnTo>
                          <a:pt x="591938" y="240296"/>
                        </a:lnTo>
                        <a:lnTo>
                          <a:pt x="535492" y="234729"/>
                        </a:lnTo>
                        <a:lnTo>
                          <a:pt x="480661" y="227069"/>
                        </a:lnTo>
                        <a:lnTo>
                          <a:pt x="427585" y="217393"/>
                        </a:lnTo>
                        <a:lnTo>
                          <a:pt x="376408" y="205778"/>
                        </a:lnTo>
                        <a:lnTo>
                          <a:pt x="327268" y="192302"/>
                        </a:lnTo>
                        <a:lnTo>
                          <a:pt x="280308" y="177042"/>
                        </a:lnTo>
                        <a:lnTo>
                          <a:pt x="235669" y="160075"/>
                        </a:lnTo>
                        <a:lnTo>
                          <a:pt x="193491" y="141479"/>
                        </a:lnTo>
                        <a:lnTo>
                          <a:pt x="153916" y="121329"/>
                        </a:lnTo>
                        <a:lnTo>
                          <a:pt x="117083" y="99705"/>
                        </a:lnTo>
                        <a:lnTo>
                          <a:pt x="83135" y="76683"/>
                        </a:lnTo>
                        <a:lnTo>
                          <a:pt x="52211" y="52339"/>
                        </a:lnTo>
                        <a:lnTo>
                          <a:pt x="24453" y="26753"/>
                        </a:lnTo>
                        <a:lnTo>
                          <a:pt x="0" y="0"/>
                        </a:lnTo>
                        <a:close/>
                      </a:path>
                      <a:path w="1418590" h="528320">
                        <a:moveTo>
                          <a:pt x="1418196" y="0"/>
                        </a:moveTo>
                        <a:lnTo>
                          <a:pt x="1365937" y="52358"/>
                        </a:lnTo>
                        <a:lnTo>
                          <a:pt x="1334990" y="76706"/>
                        </a:lnTo>
                        <a:lnTo>
                          <a:pt x="1301020" y="99732"/>
                        </a:lnTo>
                        <a:lnTo>
                          <a:pt x="1264169" y="121358"/>
                        </a:lnTo>
                        <a:lnTo>
                          <a:pt x="1224578" y="141506"/>
                        </a:lnTo>
                        <a:lnTo>
                          <a:pt x="1182389" y="160102"/>
                        </a:lnTo>
                        <a:lnTo>
                          <a:pt x="1137743" y="177066"/>
                        </a:lnTo>
                        <a:lnTo>
                          <a:pt x="1090782" y="192323"/>
                        </a:lnTo>
                        <a:lnTo>
                          <a:pt x="1041647" y="205795"/>
                        </a:lnTo>
                        <a:lnTo>
                          <a:pt x="990479" y="217406"/>
                        </a:lnTo>
                        <a:lnTo>
                          <a:pt x="937420" y="227078"/>
                        </a:lnTo>
                        <a:lnTo>
                          <a:pt x="882610" y="234735"/>
                        </a:lnTo>
                        <a:lnTo>
                          <a:pt x="826191" y="240299"/>
                        </a:lnTo>
                        <a:lnTo>
                          <a:pt x="768298" y="243694"/>
                        </a:lnTo>
                        <a:lnTo>
                          <a:pt x="709104" y="244843"/>
                        </a:lnTo>
                        <a:lnTo>
                          <a:pt x="1403254" y="244843"/>
                        </a:lnTo>
                        <a:lnTo>
                          <a:pt x="1406533" y="237892"/>
                        </a:lnTo>
                        <a:lnTo>
                          <a:pt x="1415235" y="207038"/>
                        </a:lnTo>
                        <a:lnTo>
                          <a:pt x="1418196" y="175501"/>
                        </a:lnTo>
                        <a:lnTo>
                          <a:pt x="1418196" y="0"/>
                        </a:lnTo>
                        <a:close/>
                      </a:path>
                    </a:pathLst>
                  </a:custGeom>
                  <a:grpFill/>
                </p:spPr>
                <p:txBody>
                  <a:bodyPr wrap="square" lIns="0" tIns="0" rIns="0" bIns="0" rtlCol="0"/>
                  <a:lstStyle/>
                  <a:p>
                    <a:pPr algn="ctr" defTabSz="366731" hangingPunct="0"/>
                    <a:endParaRPr sz="2232" kern="0" dirty="0">
                      <a:solidFill>
                        <a:srgbClr val="000000"/>
                      </a:solidFill>
                      <a:sym typeface="Helvetica Light"/>
                    </a:endParaRPr>
                  </a:p>
                </p:txBody>
              </p:sp>
              <p:sp>
                <p:nvSpPr>
                  <p:cNvPr id="123" name="bk object 21"/>
                  <p:cNvSpPr/>
                  <p:nvPr/>
                </p:nvSpPr>
                <p:spPr>
                  <a:xfrm>
                    <a:off x="6618838" y="7058861"/>
                    <a:ext cx="1418590" cy="506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18590" h="506729">
                        <a:moveTo>
                          <a:pt x="0" y="0"/>
                        </a:moveTo>
                        <a:lnTo>
                          <a:pt x="0" y="154216"/>
                        </a:lnTo>
                        <a:lnTo>
                          <a:pt x="2961" y="185753"/>
                        </a:lnTo>
                        <a:lnTo>
                          <a:pt x="25831" y="246639"/>
                        </a:lnTo>
                        <a:lnTo>
                          <a:pt x="69482" y="303702"/>
                        </a:lnTo>
                        <a:lnTo>
                          <a:pt x="98418" y="330461"/>
                        </a:lnTo>
                        <a:lnTo>
                          <a:pt x="131732" y="355858"/>
                        </a:lnTo>
                        <a:lnTo>
                          <a:pt x="169150" y="379758"/>
                        </a:lnTo>
                        <a:lnTo>
                          <a:pt x="210400" y="402024"/>
                        </a:lnTo>
                        <a:lnTo>
                          <a:pt x="255210" y="422522"/>
                        </a:lnTo>
                        <a:lnTo>
                          <a:pt x="303306" y="441116"/>
                        </a:lnTo>
                        <a:lnTo>
                          <a:pt x="354416" y="457670"/>
                        </a:lnTo>
                        <a:lnTo>
                          <a:pt x="408268" y="472050"/>
                        </a:lnTo>
                        <a:lnTo>
                          <a:pt x="464588" y="484118"/>
                        </a:lnTo>
                        <a:lnTo>
                          <a:pt x="523104" y="493741"/>
                        </a:lnTo>
                        <a:lnTo>
                          <a:pt x="583544" y="500782"/>
                        </a:lnTo>
                        <a:lnTo>
                          <a:pt x="645635" y="505106"/>
                        </a:lnTo>
                        <a:lnTo>
                          <a:pt x="709104" y="506577"/>
                        </a:lnTo>
                        <a:lnTo>
                          <a:pt x="772571" y="505106"/>
                        </a:lnTo>
                        <a:lnTo>
                          <a:pt x="834660" y="500782"/>
                        </a:lnTo>
                        <a:lnTo>
                          <a:pt x="895098" y="493741"/>
                        </a:lnTo>
                        <a:lnTo>
                          <a:pt x="953613" y="484118"/>
                        </a:lnTo>
                        <a:lnTo>
                          <a:pt x="1009933" y="472050"/>
                        </a:lnTo>
                        <a:lnTo>
                          <a:pt x="1063783" y="457670"/>
                        </a:lnTo>
                        <a:lnTo>
                          <a:pt x="1114892" y="441116"/>
                        </a:lnTo>
                        <a:lnTo>
                          <a:pt x="1162988" y="422522"/>
                        </a:lnTo>
                        <a:lnTo>
                          <a:pt x="1207796" y="402024"/>
                        </a:lnTo>
                        <a:lnTo>
                          <a:pt x="1249046" y="379758"/>
                        </a:lnTo>
                        <a:lnTo>
                          <a:pt x="1286464" y="355858"/>
                        </a:lnTo>
                        <a:lnTo>
                          <a:pt x="1319777" y="330461"/>
                        </a:lnTo>
                        <a:lnTo>
                          <a:pt x="1348714" y="303702"/>
                        </a:lnTo>
                        <a:lnTo>
                          <a:pt x="1392364" y="246639"/>
                        </a:lnTo>
                        <a:lnTo>
                          <a:pt x="1393212" y="244843"/>
                        </a:lnTo>
                        <a:lnTo>
                          <a:pt x="709104" y="244843"/>
                        </a:lnTo>
                        <a:lnTo>
                          <a:pt x="649862" y="243694"/>
                        </a:lnTo>
                        <a:lnTo>
                          <a:pt x="591949" y="240299"/>
                        </a:lnTo>
                        <a:lnTo>
                          <a:pt x="535507" y="234736"/>
                        </a:lnTo>
                        <a:lnTo>
                          <a:pt x="480680" y="227080"/>
                        </a:lnTo>
                        <a:lnTo>
                          <a:pt x="427608" y="217408"/>
                        </a:lnTo>
                        <a:lnTo>
                          <a:pt x="376432" y="205798"/>
                        </a:lnTo>
                        <a:lnTo>
                          <a:pt x="327293" y="192327"/>
                        </a:lnTo>
                        <a:lnTo>
                          <a:pt x="280333" y="177071"/>
                        </a:lnTo>
                        <a:lnTo>
                          <a:pt x="235693" y="160107"/>
                        </a:lnTo>
                        <a:lnTo>
                          <a:pt x="193513" y="141512"/>
                        </a:lnTo>
                        <a:lnTo>
                          <a:pt x="153935" y="121363"/>
                        </a:lnTo>
                        <a:lnTo>
                          <a:pt x="117099" y="99737"/>
                        </a:lnTo>
                        <a:lnTo>
                          <a:pt x="83147" y="76711"/>
                        </a:lnTo>
                        <a:lnTo>
                          <a:pt x="52219" y="52361"/>
                        </a:lnTo>
                        <a:lnTo>
                          <a:pt x="24456" y="26765"/>
                        </a:lnTo>
                        <a:lnTo>
                          <a:pt x="0" y="0"/>
                        </a:lnTo>
                        <a:close/>
                      </a:path>
                      <a:path w="1418590" h="506729">
                        <a:moveTo>
                          <a:pt x="1418196" y="0"/>
                        </a:moveTo>
                        <a:lnTo>
                          <a:pt x="1365946" y="52372"/>
                        </a:lnTo>
                        <a:lnTo>
                          <a:pt x="1335004" y="76725"/>
                        </a:lnTo>
                        <a:lnTo>
                          <a:pt x="1301038" y="99753"/>
                        </a:lnTo>
                        <a:lnTo>
                          <a:pt x="1264191" y="121380"/>
                        </a:lnTo>
                        <a:lnTo>
                          <a:pt x="1224603" y="141529"/>
                        </a:lnTo>
                        <a:lnTo>
                          <a:pt x="1182416" y="160123"/>
                        </a:lnTo>
                        <a:lnTo>
                          <a:pt x="1137772" y="177085"/>
                        </a:lnTo>
                        <a:lnTo>
                          <a:pt x="1090812" y="192339"/>
                        </a:lnTo>
                        <a:lnTo>
                          <a:pt x="1041677" y="205808"/>
                        </a:lnTo>
                        <a:lnTo>
                          <a:pt x="990507" y="217416"/>
                        </a:lnTo>
                        <a:lnTo>
                          <a:pt x="937446" y="227085"/>
                        </a:lnTo>
                        <a:lnTo>
                          <a:pt x="882632" y="234739"/>
                        </a:lnTo>
                        <a:lnTo>
                          <a:pt x="826209" y="240301"/>
                        </a:lnTo>
                        <a:lnTo>
                          <a:pt x="768313" y="243695"/>
                        </a:lnTo>
                        <a:lnTo>
                          <a:pt x="709104" y="244843"/>
                        </a:lnTo>
                        <a:lnTo>
                          <a:pt x="1393212" y="244843"/>
                        </a:lnTo>
                        <a:lnTo>
                          <a:pt x="1406533" y="216606"/>
                        </a:lnTo>
                        <a:lnTo>
                          <a:pt x="1415235" y="185753"/>
                        </a:lnTo>
                        <a:lnTo>
                          <a:pt x="1418196" y="154216"/>
                        </a:lnTo>
                        <a:lnTo>
                          <a:pt x="1418196" y="0"/>
                        </a:lnTo>
                        <a:close/>
                      </a:path>
                    </a:pathLst>
                  </a:custGeom>
                  <a:grpFill/>
                </p:spPr>
                <p:txBody>
                  <a:bodyPr wrap="square" lIns="0" tIns="0" rIns="0" bIns="0" rtlCol="0"/>
                  <a:lstStyle/>
                  <a:p>
                    <a:pPr algn="ctr" defTabSz="366731" hangingPunct="0"/>
                    <a:endParaRPr sz="2232" kern="0" dirty="0">
                      <a:solidFill>
                        <a:srgbClr val="000000"/>
                      </a:solidFill>
                      <a:sym typeface="Helvetica Light"/>
                    </a:endParaRPr>
                  </a:p>
                </p:txBody>
              </p:sp>
            </p:grpSp>
          </p:grpSp>
        </p:grpSp>
        <p:sp>
          <p:nvSpPr>
            <p:cNvPr id="102" name="TextBox 101">
              <a:extLst>
                <a:ext uri="{FF2B5EF4-FFF2-40B4-BE49-F238E27FC236}">
                  <a16:creationId xmlns="" xmlns:a16="http://schemas.microsoft.com/office/drawing/2014/main" id="{531C9066-36D5-4C24-B8F5-F430EC5FE558}"/>
                </a:ext>
              </a:extLst>
            </p:cNvPr>
            <p:cNvSpPr txBox="1"/>
            <p:nvPr/>
          </p:nvSpPr>
          <p:spPr>
            <a:xfrm>
              <a:off x="9736021" y="2553640"/>
              <a:ext cx="720000" cy="389654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txBody>
            <a:bodyPr wrap="square" lIns="27000" tIns="27000" rIns="27000" bIns="27000" rtlCol="0">
              <a:noAutofit/>
            </a:bodyPr>
            <a:lstStyle>
              <a:defPPr marL="0" marR="0" indent="0" algn="l" defTabSz="54425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71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algn="l" defTabSz="1828800" hangingPunct="1">
                <a:defRPr sz="1000" kern="1200">
                  <a:solidFill>
                    <a:schemeClr val="tx1"/>
                  </a:solidFill>
                  <a:latin typeface="HelvNeue Light for IBM" charset="0"/>
                  <a:ea typeface="HelvNeue Light for IBM" charset="0"/>
                  <a:cs typeface="HelvNeue Light for IBM" charset="0"/>
                </a:defRPr>
              </a:lvl1pPr>
            </a:lstStyle>
            <a:p>
              <a:r>
                <a:rPr lang="en-AU" sz="750" dirty="0">
                  <a:solidFill>
                    <a:srgbClr val="000000"/>
                  </a:solidFill>
                  <a:sym typeface="Helvetica Light"/>
                </a:rPr>
                <a:t>Change</a:t>
              </a:r>
              <a:endParaRPr lang="en-US" sz="750" dirty="0">
                <a:solidFill>
                  <a:srgbClr val="000000"/>
                </a:solidFill>
                <a:sym typeface="Helvetica Light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="" xmlns:a16="http://schemas.microsoft.com/office/drawing/2014/main" id="{531C9066-36D5-4C24-B8F5-F430EC5FE558}"/>
                </a:ext>
              </a:extLst>
            </p:cNvPr>
            <p:cNvSpPr txBox="1"/>
            <p:nvPr/>
          </p:nvSpPr>
          <p:spPr>
            <a:xfrm>
              <a:off x="8954820" y="2113568"/>
              <a:ext cx="720000" cy="389654"/>
            </a:xfrm>
            <a:prstGeom prst="rect">
              <a:avLst/>
            </a:prstGeom>
            <a:noFill/>
            <a:ln w="28575">
              <a:solidFill>
                <a:schemeClr val="bg2">
                  <a:lumMod val="75000"/>
                </a:schemeClr>
              </a:solidFill>
            </a:ln>
          </p:spPr>
          <p:txBody>
            <a:bodyPr wrap="square" lIns="27000" tIns="27000" rIns="27000" bIns="27000" rtlCol="0">
              <a:noAutofit/>
            </a:bodyPr>
            <a:lstStyle>
              <a:defPPr marL="0" marR="0" indent="0" algn="l" defTabSz="54425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71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algn="l" defTabSz="1828800" hangingPunct="1">
                <a:defRPr sz="1000" kern="1200">
                  <a:solidFill>
                    <a:schemeClr val="tx1"/>
                  </a:solidFill>
                  <a:latin typeface="HelvNeue Light for IBM" charset="0"/>
                  <a:ea typeface="HelvNeue Light for IBM" charset="0"/>
                  <a:cs typeface="HelvNeue Light for IBM" charset="0"/>
                </a:defRPr>
              </a:lvl1pPr>
            </a:lstStyle>
            <a:p>
              <a:r>
                <a:rPr lang="en-US" sz="750" dirty="0">
                  <a:solidFill>
                    <a:srgbClr val="000000"/>
                  </a:solidFill>
                  <a:sym typeface="Helvetica Light"/>
                </a:rPr>
                <a:t>Service</a:t>
              </a:r>
            </a:p>
            <a:p>
              <a:r>
                <a:rPr lang="en-US" sz="750" dirty="0">
                  <a:solidFill>
                    <a:srgbClr val="000000"/>
                  </a:solidFill>
                  <a:sym typeface="Helvetica Light"/>
                </a:rPr>
                <a:t>Request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="" xmlns:a16="http://schemas.microsoft.com/office/drawing/2014/main" id="{531C9066-36D5-4C24-B8F5-F430EC5FE558}"/>
                </a:ext>
              </a:extLst>
            </p:cNvPr>
            <p:cNvSpPr txBox="1"/>
            <p:nvPr/>
          </p:nvSpPr>
          <p:spPr>
            <a:xfrm>
              <a:off x="8954820" y="2553640"/>
              <a:ext cx="720000" cy="389654"/>
            </a:xfrm>
            <a:prstGeom prst="rect">
              <a:avLst/>
            </a:prstGeom>
            <a:noFill/>
            <a:ln w="28575">
              <a:solidFill>
                <a:schemeClr val="bg2">
                  <a:lumMod val="75000"/>
                </a:schemeClr>
              </a:solidFill>
            </a:ln>
          </p:spPr>
          <p:txBody>
            <a:bodyPr wrap="square" lIns="27000" tIns="27000" rIns="27000" bIns="27000" rtlCol="0">
              <a:noAutofit/>
            </a:bodyPr>
            <a:lstStyle>
              <a:defPPr marL="0" marR="0" indent="0" algn="l" defTabSz="54425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71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algn="l" defTabSz="1828800" hangingPunct="1">
                <a:defRPr sz="1000" kern="1200">
                  <a:solidFill>
                    <a:schemeClr val="tx1"/>
                  </a:solidFill>
                  <a:latin typeface="HelvNeue Light for IBM" charset="0"/>
                  <a:ea typeface="HelvNeue Light for IBM" charset="0"/>
                  <a:cs typeface="HelvNeue Light for IBM" charset="0"/>
                </a:defRPr>
              </a:lvl1pPr>
            </a:lstStyle>
            <a:p>
              <a:r>
                <a:rPr lang="en-US" sz="750" dirty="0">
                  <a:solidFill>
                    <a:srgbClr val="000000"/>
                  </a:solidFill>
                  <a:sym typeface="Helvetica Light"/>
                </a:rPr>
                <a:t>Service</a:t>
              </a:r>
            </a:p>
            <a:p>
              <a:r>
                <a:rPr lang="en-US" sz="750" dirty="0">
                  <a:solidFill>
                    <a:srgbClr val="000000"/>
                  </a:solidFill>
                  <a:sym typeface="Helvetica Light"/>
                </a:rPr>
                <a:t>Catalogue</a:t>
              </a:r>
            </a:p>
          </p:txBody>
        </p:sp>
      </p:grpSp>
      <p:cxnSp>
        <p:nvCxnSpPr>
          <p:cNvPr id="132" name="Straight Arrow Connector 131"/>
          <p:cNvCxnSpPr>
            <a:stCxn id="93" idx="3"/>
            <a:endCxn id="64" idx="1"/>
          </p:cNvCxnSpPr>
          <p:nvPr/>
        </p:nvCxnSpPr>
        <p:spPr>
          <a:xfrm>
            <a:off x="2805704" y="2813621"/>
            <a:ext cx="130135" cy="1379"/>
          </a:xfrm>
          <a:prstGeom prst="straightConnector1">
            <a:avLst/>
          </a:prstGeom>
          <a:noFill/>
          <a:ln w="28575" cap="flat">
            <a:solidFill>
              <a:schemeClr val="accent5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Bank Customer – Future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70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24000" y="5868149"/>
            <a:ext cx="2628583" cy="297155"/>
          </a:xfrm>
          <a:prstGeom prst="rect">
            <a:avLst/>
          </a:prstGeom>
          <a:solidFill>
            <a:schemeClr val="bg1"/>
          </a:solidFill>
          <a:ln w="12700" cap="flat">
            <a:solidFill>
              <a:srgbClr val="0070C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algn="ctr" defTabSz="616148" fontAlgn="auto" hangingPunct="0">
              <a:spcBef>
                <a:spcPts val="0"/>
              </a:spcBef>
              <a:spcAft>
                <a:spcPts val="0"/>
              </a:spcAft>
              <a:buNone/>
            </a:pPr>
            <a:endParaRPr lang="en-US" sz="2400" b="0" dirty="0">
              <a:solidFill>
                <a:srgbClr val="FFFFFF"/>
              </a:solidFill>
              <a:latin typeface="+mn-lt"/>
              <a:cs typeface="+mn-cs"/>
              <a:sym typeface="Helvetica Light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22622" y="4513339"/>
            <a:ext cx="2629962" cy="859877"/>
          </a:xfrm>
          <a:prstGeom prst="rect">
            <a:avLst/>
          </a:prstGeom>
          <a:solidFill>
            <a:schemeClr val="bg1"/>
          </a:solidFill>
          <a:ln w="12700" cap="flat">
            <a:solidFill>
              <a:srgbClr val="0070C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algn="ctr" defTabSz="616148" fontAlgn="auto" hangingPunct="0">
              <a:spcBef>
                <a:spcPts val="0"/>
              </a:spcBef>
              <a:spcAft>
                <a:spcPts val="0"/>
              </a:spcAft>
              <a:buNone/>
            </a:pPr>
            <a:endParaRPr lang="en-US" sz="2400" b="0" dirty="0">
              <a:solidFill>
                <a:srgbClr val="FFFFFF"/>
              </a:solidFill>
              <a:latin typeface="+mn-lt"/>
              <a:cs typeface="+mn-cs"/>
              <a:sym typeface="Helvetica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40937" y="3426267"/>
            <a:ext cx="2533766" cy="862663"/>
          </a:xfrm>
          <a:prstGeom prst="rect">
            <a:avLst/>
          </a:prstGeom>
          <a:solidFill>
            <a:schemeClr val="bg1"/>
          </a:solidFill>
          <a:ln w="12700" cap="flat">
            <a:solidFill>
              <a:srgbClr val="0070C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algn="ctr" defTabSz="616148" fontAlgn="auto" hangingPunct="0">
              <a:spcBef>
                <a:spcPts val="0"/>
              </a:spcBef>
              <a:spcAft>
                <a:spcPts val="0"/>
              </a:spcAft>
              <a:buNone/>
            </a:pPr>
            <a:endParaRPr lang="en-US" sz="2400" b="0" dirty="0">
              <a:solidFill>
                <a:srgbClr val="FFFFFF"/>
              </a:solidFill>
              <a:latin typeface="+mn-lt"/>
              <a:cs typeface="+mn-cs"/>
              <a:sym typeface="Helvetica Light"/>
            </a:endParaRPr>
          </a:p>
        </p:txBody>
      </p:sp>
      <p:sp>
        <p:nvSpPr>
          <p:cNvPr id="54" name="Rectangle: Rounded Corners 18"/>
          <p:cNvSpPr/>
          <p:nvPr/>
        </p:nvSpPr>
        <p:spPr>
          <a:xfrm>
            <a:off x="3473493" y="2430813"/>
            <a:ext cx="5590635" cy="3177466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ysDash"/>
            <a:miter lim="800000"/>
          </a:ln>
          <a:effectLst/>
        </p:spPr>
        <p:txBody>
          <a:bodyPr wrap="none" lIns="0" tIns="54000" rIns="0" bIns="54000" rtlCol="0" anchor="t" anchorCtr="0">
            <a:noAutofit/>
          </a:bodyPr>
          <a:lstStyle/>
          <a:p>
            <a:pPr defTabSz="137160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50" dirty="0">
                <a:latin typeface="HelvNeue Bold for IBM" charset="0"/>
                <a:ea typeface="HelvNeue Bold for IBM" charset="0"/>
                <a:cs typeface="HelvNeue Bold for IBM" charset="0"/>
              </a:rPr>
              <a:t>IBM Services Platform with Watson</a:t>
            </a:r>
          </a:p>
        </p:txBody>
      </p:sp>
      <p:sp>
        <p:nvSpPr>
          <p:cNvPr id="26" name="Flowchart: Magnetic Disk 25"/>
          <p:cNvSpPr/>
          <p:nvPr/>
        </p:nvSpPr>
        <p:spPr>
          <a:xfrm>
            <a:off x="5715956" y="3428423"/>
            <a:ext cx="973591" cy="457227"/>
          </a:xfrm>
          <a:prstGeom prst="flowChartMagneticDisk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750" dirty="0">
                <a:solidFill>
                  <a:prstClr val="black"/>
                </a:solidFill>
              </a:rPr>
              <a:t>Multi-Account Data</a:t>
            </a:r>
            <a:endParaRPr lang="en-US" sz="750" dirty="0">
              <a:solidFill>
                <a:prstClr val="black"/>
              </a:solidFill>
            </a:endParaRPr>
          </a:p>
        </p:txBody>
      </p:sp>
      <p:sp>
        <p:nvSpPr>
          <p:cNvPr id="25" name="Flowchart: Magnetic Disk 24"/>
          <p:cNvSpPr/>
          <p:nvPr/>
        </p:nvSpPr>
        <p:spPr>
          <a:xfrm>
            <a:off x="5715955" y="2876420"/>
            <a:ext cx="973591" cy="457227"/>
          </a:xfrm>
          <a:prstGeom prst="flowChartMagneticDisk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750" dirty="0">
                <a:solidFill>
                  <a:prstClr val="black"/>
                </a:solidFill>
              </a:rPr>
              <a:t>Product Documentation</a:t>
            </a:r>
            <a:endParaRPr lang="en-US" sz="750" dirty="0">
              <a:solidFill>
                <a:prstClr val="black"/>
              </a:solidFill>
            </a:endParaRPr>
          </a:p>
        </p:txBody>
      </p:sp>
      <p:cxnSp>
        <p:nvCxnSpPr>
          <p:cNvPr id="27" name="Elbow Connector 26"/>
          <p:cNvCxnSpPr>
            <a:stCxn id="42" idx="3"/>
            <a:endCxn id="25" idx="2"/>
          </p:cNvCxnSpPr>
          <p:nvPr/>
        </p:nvCxnSpPr>
        <p:spPr>
          <a:xfrm flipV="1">
            <a:off x="4780370" y="3105033"/>
            <a:ext cx="935585" cy="10312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lowchart: Process 41"/>
          <p:cNvSpPr/>
          <p:nvPr/>
        </p:nvSpPr>
        <p:spPr>
          <a:xfrm>
            <a:off x="3657781" y="2898931"/>
            <a:ext cx="1122590" cy="618445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900" dirty="0">
                <a:solidFill>
                  <a:prstClr val="black"/>
                </a:solidFill>
              </a:rPr>
              <a:t>Watson</a:t>
            </a:r>
          </a:p>
          <a:p>
            <a:pPr algn="ctr"/>
            <a:r>
              <a:rPr lang="en-AU" sz="900" dirty="0">
                <a:solidFill>
                  <a:prstClr val="black"/>
                </a:solidFill>
              </a:rPr>
              <a:t>Cognitive Tool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075423" y="4870965"/>
            <a:ext cx="8835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50" dirty="0">
                <a:solidFill>
                  <a:prstClr val="black"/>
                </a:solidFill>
              </a:rPr>
              <a:t>Data Lake</a:t>
            </a:r>
            <a:endParaRPr lang="en-US" sz="1050" dirty="0">
              <a:solidFill>
                <a:prstClr val="black"/>
              </a:solidFill>
            </a:endParaRPr>
          </a:p>
        </p:txBody>
      </p:sp>
      <p:cxnSp>
        <p:nvCxnSpPr>
          <p:cNvPr id="47" name="Elbow Connector 46"/>
          <p:cNvCxnSpPr>
            <a:stCxn id="42" idx="3"/>
            <a:endCxn id="26" idx="2"/>
          </p:cNvCxnSpPr>
          <p:nvPr/>
        </p:nvCxnSpPr>
        <p:spPr>
          <a:xfrm>
            <a:off x="4780371" y="3208153"/>
            <a:ext cx="935585" cy="44888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700231" y="2845215"/>
            <a:ext cx="853119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00" dirty="0">
                <a:solidFill>
                  <a:prstClr val="black"/>
                </a:solidFill>
              </a:rPr>
              <a:t>General</a:t>
            </a:r>
          </a:p>
          <a:p>
            <a:r>
              <a:rPr lang="en-AU" sz="900" dirty="0">
                <a:solidFill>
                  <a:prstClr val="black"/>
                </a:solidFill>
              </a:rPr>
              <a:t>Knowledge</a:t>
            </a:r>
            <a:endParaRPr lang="en-US" sz="900" dirty="0">
              <a:solidFill>
                <a:prstClr val="black"/>
              </a:solidFill>
            </a:endParaRPr>
          </a:p>
        </p:txBody>
      </p:sp>
      <p:cxnSp>
        <p:nvCxnSpPr>
          <p:cNvPr id="112" name="Elbow Connector 111"/>
          <p:cNvCxnSpPr/>
          <p:nvPr/>
        </p:nvCxnSpPr>
        <p:spPr>
          <a:xfrm rot="16200000" flipV="1">
            <a:off x="3890745" y="3837446"/>
            <a:ext cx="640139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889428" y="2430813"/>
            <a:ext cx="12266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050" dirty="0">
                <a:solidFill>
                  <a:prstClr val="black"/>
                </a:solidFill>
              </a:rPr>
              <a:t>Pre Processing</a:t>
            </a:r>
            <a:endParaRPr lang="en-US" sz="1050" dirty="0">
              <a:solidFill>
                <a:prstClr val="black"/>
              </a:solidFill>
            </a:endParaRPr>
          </a:p>
        </p:txBody>
      </p:sp>
      <p:sp>
        <p:nvSpPr>
          <p:cNvPr id="58" name="Flowchart: Connector 57"/>
          <p:cNvSpPr/>
          <p:nvPr/>
        </p:nvSpPr>
        <p:spPr>
          <a:xfrm>
            <a:off x="1846306" y="2581200"/>
            <a:ext cx="157163" cy="143032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9" name="Flowchart: Connector 58"/>
          <p:cNvSpPr/>
          <p:nvPr/>
        </p:nvSpPr>
        <p:spPr>
          <a:xfrm>
            <a:off x="406670" y="2562540"/>
            <a:ext cx="157163" cy="143032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60" name="Flowchart: Connector 59"/>
          <p:cNvSpPr/>
          <p:nvPr/>
        </p:nvSpPr>
        <p:spPr>
          <a:xfrm>
            <a:off x="3498581" y="1845909"/>
            <a:ext cx="157163" cy="143032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61" name="Flowchart: Connector 60"/>
          <p:cNvSpPr/>
          <p:nvPr/>
        </p:nvSpPr>
        <p:spPr>
          <a:xfrm>
            <a:off x="4791090" y="1516454"/>
            <a:ext cx="157163" cy="143032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62" name="Flowchart: Connector 61"/>
          <p:cNvSpPr/>
          <p:nvPr/>
        </p:nvSpPr>
        <p:spPr>
          <a:xfrm>
            <a:off x="3724914" y="4086000"/>
            <a:ext cx="157163" cy="143032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prstClr val="white"/>
                </a:solidFill>
              </a:rPr>
              <a:t>5</a:t>
            </a:r>
          </a:p>
        </p:txBody>
      </p:sp>
      <p:sp>
        <p:nvSpPr>
          <p:cNvPr id="63" name="Flowchart: Connector 62"/>
          <p:cNvSpPr/>
          <p:nvPr/>
        </p:nvSpPr>
        <p:spPr>
          <a:xfrm>
            <a:off x="4929893" y="3030726"/>
            <a:ext cx="157163" cy="143032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prstClr val="white"/>
                </a:solidFill>
              </a:rPr>
              <a:t>6</a:t>
            </a:r>
          </a:p>
        </p:txBody>
      </p:sp>
      <p:sp>
        <p:nvSpPr>
          <p:cNvPr id="64" name="Flowchart: Connector 63"/>
          <p:cNvSpPr/>
          <p:nvPr/>
        </p:nvSpPr>
        <p:spPr>
          <a:xfrm>
            <a:off x="7647016" y="2634056"/>
            <a:ext cx="157163" cy="143032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prstClr val="white"/>
                </a:solidFill>
              </a:rPr>
              <a:t>7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643424" y="3471124"/>
            <a:ext cx="124881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dirty="0">
                <a:solidFill>
                  <a:prstClr val="black"/>
                </a:solidFill>
              </a:rPr>
              <a:t>Cognitive Delivery Insights (CDI)</a:t>
            </a:r>
            <a:endParaRPr lang="en-US" sz="1050" dirty="0">
              <a:solidFill>
                <a:prstClr val="black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641052" y="3437814"/>
            <a:ext cx="88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prstClr val="black"/>
                </a:solidFill>
              </a:rPr>
              <a:t>IBM/GTS Knowledge</a:t>
            </a:r>
          </a:p>
        </p:txBody>
      </p:sp>
      <p:sp>
        <p:nvSpPr>
          <p:cNvPr id="86" name="Flowchart: Process 85"/>
          <p:cNvSpPr/>
          <p:nvPr/>
        </p:nvSpPr>
        <p:spPr>
          <a:xfrm>
            <a:off x="2020749" y="2726800"/>
            <a:ext cx="1122590" cy="323712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Anomaly Detection</a:t>
            </a:r>
          </a:p>
        </p:txBody>
      </p:sp>
      <p:sp>
        <p:nvSpPr>
          <p:cNvPr id="38" name="Flowchart: Process 37"/>
          <p:cNvSpPr/>
          <p:nvPr/>
        </p:nvSpPr>
        <p:spPr>
          <a:xfrm>
            <a:off x="2022787" y="3043493"/>
            <a:ext cx="1120228" cy="296474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50" dirty="0">
                <a:solidFill>
                  <a:prstClr val="black"/>
                </a:solidFill>
              </a:rPr>
              <a:t>Correlation Analysis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26456" y="4883745"/>
            <a:ext cx="147901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dirty="0">
                <a:solidFill>
                  <a:prstClr val="black"/>
                </a:solidFill>
              </a:rPr>
              <a:t>Level 2/3 Sys Admins</a:t>
            </a:r>
            <a:endParaRPr lang="en-US" sz="1050" dirty="0">
              <a:solidFill>
                <a:prstClr val="black"/>
              </a:solidFill>
            </a:endParaRPr>
          </a:p>
        </p:txBody>
      </p:sp>
      <p:sp>
        <p:nvSpPr>
          <p:cNvPr id="69" name="Flowchart: Process 68"/>
          <p:cNvSpPr/>
          <p:nvPr/>
        </p:nvSpPr>
        <p:spPr>
          <a:xfrm>
            <a:off x="548878" y="2748640"/>
            <a:ext cx="1122590" cy="323712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50" dirty="0">
                <a:solidFill>
                  <a:schemeClr val="tx1"/>
                </a:solidFill>
              </a:rPr>
              <a:t>Traditional Monitoring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8" name="Flowchart: Process 87"/>
          <p:cNvSpPr/>
          <p:nvPr/>
        </p:nvSpPr>
        <p:spPr>
          <a:xfrm>
            <a:off x="3665401" y="2003595"/>
            <a:ext cx="1122590" cy="323712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solidFill>
                  <a:schemeClr val="tx1"/>
                </a:solidFill>
              </a:rPr>
              <a:t>Dynamic</a:t>
            </a:r>
          </a:p>
          <a:p>
            <a:r>
              <a:rPr lang="en-US" sz="1050" dirty="0">
                <a:solidFill>
                  <a:schemeClr val="tx1"/>
                </a:solidFill>
              </a:rPr>
              <a:t>Automation</a:t>
            </a:r>
          </a:p>
        </p:txBody>
      </p:sp>
      <p:sp>
        <p:nvSpPr>
          <p:cNvPr id="91" name="Flowchart: Process 90"/>
          <p:cNvSpPr/>
          <p:nvPr/>
        </p:nvSpPr>
        <p:spPr>
          <a:xfrm>
            <a:off x="5003061" y="1636085"/>
            <a:ext cx="1122590" cy="323712"/>
          </a:xfrm>
          <a:prstGeom prst="flowChartProcess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50" dirty="0">
                <a:solidFill>
                  <a:schemeClr val="tx1"/>
                </a:solidFill>
              </a:rPr>
              <a:t>Service Now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92" name="Flowchart: Magnetic Disk 91"/>
          <p:cNvSpPr/>
          <p:nvPr/>
        </p:nvSpPr>
        <p:spPr>
          <a:xfrm>
            <a:off x="5715954" y="4009479"/>
            <a:ext cx="973591" cy="457227"/>
          </a:xfrm>
          <a:prstGeom prst="flowChartMagneticDisk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750" dirty="0">
                <a:solidFill>
                  <a:prstClr val="black"/>
                </a:solidFill>
              </a:rPr>
              <a:t>Operator Processes</a:t>
            </a:r>
            <a:endParaRPr lang="en-US" sz="750" dirty="0">
              <a:solidFill>
                <a:prstClr val="black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653807" y="4030413"/>
            <a:ext cx="881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prstClr val="black"/>
                </a:solidFill>
              </a:rPr>
              <a:t>Customer </a:t>
            </a:r>
            <a:r>
              <a:rPr lang="en-US" sz="900" dirty="0">
                <a:solidFill>
                  <a:prstClr val="black"/>
                </a:solidFill>
              </a:rPr>
              <a:t>Knowledge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660601" y="2485530"/>
            <a:ext cx="8675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050" dirty="0">
                <a:solidFill>
                  <a:prstClr val="black"/>
                </a:solidFill>
              </a:rPr>
              <a:t>Platforms</a:t>
            </a:r>
            <a:endParaRPr lang="en-US" sz="1050" dirty="0">
              <a:solidFill>
                <a:prstClr val="black"/>
              </a:solidFill>
            </a:endParaRPr>
          </a:p>
        </p:txBody>
      </p:sp>
      <p:grpSp>
        <p:nvGrpSpPr>
          <p:cNvPr id="97" name="Group 148"/>
          <p:cNvGrpSpPr>
            <a:grpSpLocks/>
          </p:cNvGrpSpPr>
          <p:nvPr/>
        </p:nvGrpSpPr>
        <p:grpSpPr bwMode="auto">
          <a:xfrm>
            <a:off x="3847699" y="4248039"/>
            <a:ext cx="925172" cy="561232"/>
            <a:chOff x="7111126" y="4660727"/>
            <a:chExt cx="512656" cy="363804"/>
          </a:xfrm>
        </p:grpSpPr>
        <p:pic>
          <p:nvPicPr>
            <p:cNvPr id="98" name="Picture 97" descr="https://encrypted-tbn2.gstatic.com/images?q=tbn:ANd9GcTr9tvvF7s_8Of9ZCAOYLjdOuJMhvgjSI2aeAnipSoKyXWBOTsc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63" t="4993" r="19508" b="6329"/>
            <a:stretch>
              <a:fillRect/>
            </a:stretch>
          </p:blipFill>
          <p:spPr bwMode="auto">
            <a:xfrm flipH="1">
              <a:off x="7111126" y="4687234"/>
              <a:ext cx="329272" cy="336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9" name="Picture 10" descr="http://icons.iconarchive.com/icons/icons-land/vista-people/256/Occupations-Technical-Support-Representative-Male-Light-ic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9978" y="4660727"/>
              <a:ext cx="363804" cy="363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02" name="Elbow Connector 101"/>
          <p:cNvCxnSpPr>
            <a:endCxn id="88" idx="1"/>
          </p:cNvCxnSpPr>
          <p:nvPr/>
        </p:nvCxnSpPr>
        <p:spPr>
          <a:xfrm rot="5400000" flipH="1" flipV="1">
            <a:off x="3125966" y="2182501"/>
            <a:ext cx="556484" cy="522386"/>
          </a:xfrm>
          <a:prstGeom prst="bentConnector2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102"/>
          <p:cNvCxnSpPr>
            <a:endCxn id="91" idx="2"/>
          </p:cNvCxnSpPr>
          <p:nvPr/>
        </p:nvCxnSpPr>
        <p:spPr>
          <a:xfrm flipV="1">
            <a:off x="4780370" y="1959797"/>
            <a:ext cx="783986" cy="238629"/>
          </a:xfrm>
          <a:prstGeom prst="bentConnector2">
            <a:avLst/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Elbow Connector 104"/>
          <p:cNvCxnSpPr/>
          <p:nvPr/>
        </p:nvCxnSpPr>
        <p:spPr>
          <a:xfrm flipV="1">
            <a:off x="1678259" y="2910496"/>
            <a:ext cx="328221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642" y="2859004"/>
            <a:ext cx="1382963" cy="62528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681" y="4124225"/>
            <a:ext cx="1365881" cy="575215"/>
          </a:xfrm>
          <a:prstGeom prst="rect">
            <a:avLst/>
          </a:prstGeom>
        </p:spPr>
      </p:pic>
      <p:sp>
        <p:nvSpPr>
          <p:cNvPr id="113" name="Flowchart: Magnetic Disk 112"/>
          <p:cNvSpPr/>
          <p:nvPr/>
        </p:nvSpPr>
        <p:spPr>
          <a:xfrm>
            <a:off x="6217362" y="1569327"/>
            <a:ext cx="973591" cy="457227"/>
          </a:xfrm>
          <a:prstGeom prst="flowChartMagneticDisk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750" dirty="0">
                <a:solidFill>
                  <a:prstClr val="black"/>
                </a:solidFill>
              </a:rPr>
              <a:t>Service Now CMDB</a:t>
            </a:r>
            <a:endParaRPr lang="en-US" sz="750" dirty="0">
              <a:solidFill>
                <a:prstClr val="black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2589340" y="1914390"/>
            <a:ext cx="852037" cy="253916"/>
          </a:xfrm>
          <a:prstGeom prst="rect">
            <a:avLst/>
          </a:prstGeom>
          <a:solidFill>
            <a:schemeClr val="accent3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sz="1050" dirty="0">
                <a:solidFill>
                  <a:prstClr val="black"/>
                </a:solidFill>
              </a:rPr>
              <a:t>“Simple”</a:t>
            </a:r>
            <a:endParaRPr lang="en-US" sz="1050" dirty="0">
              <a:solidFill>
                <a:prstClr val="black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4679700" y="4404137"/>
            <a:ext cx="974454" cy="253916"/>
          </a:xfrm>
          <a:prstGeom prst="rect">
            <a:avLst/>
          </a:prstGeom>
          <a:solidFill>
            <a:schemeClr val="accent3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sz="1050" dirty="0"/>
              <a:t>“Complex”</a:t>
            </a:r>
            <a:endParaRPr lang="en-US" sz="1050" dirty="0"/>
          </a:p>
        </p:txBody>
      </p:sp>
      <p:sp>
        <p:nvSpPr>
          <p:cNvPr id="49" name="TextBox 48"/>
          <p:cNvSpPr txBox="1"/>
          <p:nvPr/>
        </p:nvSpPr>
        <p:spPr>
          <a:xfrm>
            <a:off x="7668323" y="4763027"/>
            <a:ext cx="13676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50" dirty="0">
                <a:solidFill>
                  <a:prstClr val="black"/>
                </a:solidFill>
              </a:rPr>
              <a:t>Watson Analytics</a:t>
            </a:r>
            <a:endParaRPr lang="en-US" sz="1050" dirty="0">
              <a:solidFill>
                <a:prstClr val="black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9805" y="2636912"/>
            <a:ext cx="442275" cy="366084"/>
          </a:xfrm>
          <a:prstGeom prst="rect">
            <a:avLst/>
          </a:prstGeom>
        </p:spPr>
      </p:pic>
      <p:cxnSp>
        <p:nvCxnSpPr>
          <p:cNvPr id="51" name="Elbow Connector 50"/>
          <p:cNvCxnSpPr/>
          <p:nvPr/>
        </p:nvCxnSpPr>
        <p:spPr>
          <a:xfrm rot="16200000" flipH="1">
            <a:off x="5135640" y="3758128"/>
            <a:ext cx="680765" cy="455719"/>
          </a:xfrm>
          <a:prstGeom prst="bentConnector3">
            <a:avLst>
              <a:gd name="adj1" fmla="val 92481"/>
            </a:avLst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654154" y="3493096"/>
            <a:ext cx="1752040" cy="477534"/>
          </a:xfrm>
          <a:prstGeom prst="rect">
            <a:avLst/>
          </a:prstGeom>
          <a:noFill/>
          <a:ln w="12700" cap="flat">
            <a:solidFill>
              <a:schemeClr val="bg2">
                <a:lumMod val="75000"/>
              </a:schemeClr>
            </a:solidFill>
            <a:prstDash val="dash"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algn="ctr" defTabSz="616148" fontAlgn="auto" hangingPunct="0">
              <a:spcBef>
                <a:spcPts val="0"/>
              </a:spcBef>
              <a:spcAft>
                <a:spcPts val="0"/>
              </a:spcAft>
              <a:buNone/>
            </a:pPr>
            <a:endParaRPr lang="en-US" sz="2400" b="0" dirty="0">
              <a:solidFill>
                <a:srgbClr val="FFFFFF"/>
              </a:solidFill>
              <a:latin typeface="+mn-lt"/>
              <a:cs typeface="+mn-cs"/>
              <a:sym typeface="Helvetica Light"/>
            </a:endParaRPr>
          </a:p>
        </p:txBody>
      </p:sp>
      <p:cxnSp>
        <p:nvCxnSpPr>
          <p:cNvPr id="14" name="Straight Arrow Connector 13"/>
          <p:cNvCxnSpPr>
            <a:stCxn id="42" idx="0"/>
            <a:endCxn id="88" idx="2"/>
          </p:cNvCxnSpPr>
          <p:nvPr/>
        </p:nvCxnSpPr>
        <p:spPr>
          <a:xfrm flipV="1">
            <a:off x="4219076" y="2327307"/>
            <a:ext cx="7621" cy="57162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2" name="TextBox 51"/>
          <p:cNvSpPr txBox="1"/>
          <p:nvPr/>
        </p:nvSpPr>
        <p:spPr>
          <a:xfrm>
            <a:off x="486021" y="3367952"/>
            <a:ext cx="1138773" cy="100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900" dirty="0">
                <a:solidFill>
                  <a:schemeClr val="accent2">
                    <a:lumMod val="75000"/>
                  </a:schemeClr>
                </a:solidFill>
              </a:rPr>
              <a:t>Omegamon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900" dirty="0">
                <a:solidFill>
                  <a:schemeClr val="accent2">
                    <a:lumMod val="75000"/>
                  </a:schemeClr>
                </a:solidFill>
              </a:rPr>
              <a:t>SMF Records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900" dirty="0">
                <a:solidFill>
                  <a:schemeClr val="accent2">
                    <a:lumMod val="75000"/>
                  </a:schemeClr>
                </a:solidFill>
              </a:rPr>
              <a:t>z/OS Syslog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900" dirty="0">
                <a:solidFill>
                  <a:schemeClr val="accent2">
                    <a:lumMod val="75000"/>
                  </a:schemeClr>
                </a:solidFill>
              </a:rPr>
              <a:t>DB2 logs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900" dirty="0">
                <a:solidFill>
                  <a:schemeClr val="accent2">
                    <a:lumMod val="75000"/>
                  </a:schemeClr>
                </a:solidFill>
              </a:rPr>
              <a:t>CICS logs</a:t>
            </a:r>
            <a:endParaRPr lang="en-US" sz="9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85233" y="3413184"/>
            <a:ext cx="837409" cy="6186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900" dirty="0">
                <a:solidFill>
                  <a:schemeClr val="accent2">
                    <a:lumMod val="75000"/>
                  </a:schemeClr>
                </a:solidFill>
              </a:rPr>
              <a:t>zAware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900" dirty="0">
                <a:solidFill>
                  <a:schemeClr val="accent2">
                    <a:lumMod val="75000"/>
                  </a:schemeClr>
                </a:solidFill>
              </a:rPr>
              <a:t>IOA/z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900" dirty="0">
                <a:solidFill>
                  <a:schemeClr val="accent2">
                    <a:lumMod val="75000"/>
                  </a:schemeClr>
                </a:solidFill>
              </a:rPr>
              <a:t>Netview</a:t>
            </a:r>
            <a:endParaRPr lang="en-US" sz="9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04297" y="1734547"/>
            <a:ext cx="9941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050" dirty="0">
                <a:solidFill>
                  <a:schemeClr val="accent2">
                    <a:lumMod val="75000"/>
                  </a:schemeClr>
                </a:solidFill>
              </a:rPr>
              <a:t>Perl Scripts</a:t>
            </a:r>
          </a:p>
        </p:txBody>
      </p:sp>
      <p:sp>
        <p:nvSpPr>
          <p:cNvPr id="67" name="Flowchart: Magnetic Disk 66"/>
          <p:cNvSpPr/>
          <p:nvPr/>
        </p:nvSpPr>
        <p:spPr>
          <a:xfrm>
            <a:off x="5715954" y="4017296"/>
            <a:ext cx="973591" cy="457227"/>
          </a:xfrm>
          <a:prstGeom prst="flowChartMagneticDisk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750" dirty="0" smtClean="0">
                <a:solidFill>
                  <a:prstClr val="black"/>
                </a:solidFill>
              </a:rPr>
              <a:t>Specific </a:t>
            </a:r>
            <a:r>
              <a:rPr lang="en-AU" sz="750" dirty="0">
                <a:solidFill>
                  <a:prstClr val="black"/>
                </a:solidFill>
              </a:rPr>
              <a:t>Data &amp; Processes </a:t>
            </a:r>
            <a:endParaRPr lang="en-US" sz="750" dirty="0">
              <a:solidFill>
                <a:prstClr val="black"/>
              </a:solidFill>
            </a:endParaRPr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3027641" y="3333647"/>
            <a:ext cx="0" cy="27458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0" name="Flowchart: Connector 69"/>
          <p:cNvSpPr/>
          <p:nvPr/>
        </p:nvSpPr>
        <p:spPr>
          <a:xfrm>
            <a:off x="2952584" y="3648918"/>
            <a:ext cx="157163" cy="143032"/>
          </a:xfrm>
          <a:prstGeom prst="flowChartConnector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prstClr val="white"/>
                </a:solidFill>
              </a:rPr>
              <a:t>A</a:t>
            </a:r>
          </a:p>
        </p:txBody>
      </p:sp>
      <p:sp>
        <p:nvSpPr>
          <p:cNvPr id="71" name="Flowchart: Connector 70"/>
          <p:cNvSpPr/>
          <p:nvPr/>
        </p:nvSpPr>
        <p:spPr>
          <a:xfrm>
            <a:off x="7033789" y="4374595"/>
            <a:ext cx="157163" cy="143032"/>
          </a:xfrm>
          <a:prstGeom prst="flowChartConnector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prstClr val="white"/>
                </a:solidFill>
              </a:rPr>
              <a:t>A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 flipH="1">
            <a:off x="4511588" y="1965380"/>
            <a:ext cx="1732435" cy="2158845"/>
          </a:xfrm>
          <a:prstGeom prst="straightConnector1">
            <a:avLst/>
          </a:prstGeom>
          <a:noFill/>
          <a:ln w="25400" cap="flat">
            <a:solidFill>
              <a:schemeClr val="bg2">
                <a:lumMod val="90000"/>
              </a:schemeClr>
            </a:solidFill>
            <a:prstDash val="sysDot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TextBox 74"/>
          <p:cNvSpPr txBox="1"/>
          <p:nvPr/>
        </p:nvSpPr>
        <p:spPr>
          <a:xfrm>
            <a:off x="5979705" y="2118077"/>
            <a:ext cx="984843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>
                <a:solidFill>
                  <a:prstClr val="black"/>
                </a:solidFill>
              </a:rPr>
              <a:t>Complex Open Ticket Info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529157" y="3730028"/>
            <a:ext cx="716421" cy="504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>
                <a:solidFill>
                  <a:prstClr val="black"/>
                </a:solidFill>
              </a:rPr>
              <a:t>Interactive </a:t>
            </a:r>
          </a:p>
          <a:p>
            <a:r>
              <a:rPr lang="en-US" sz="788" dirty="0">
                <a:solidFill>
                  <a:prstClr val="black"/>
                </a:solidFill>
              </a:rPr>
              <a:t>Q&amp;A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65908" y="4509120"/>
            <a:ext cx="134965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900" dirty="0">
                <a:solidFill>
                  <a:schemeClr val="accent2">
                    <a:lumMod val="75000"/>
                  </a:schemeClr>
                </a:solidFill>
              </a:rPr>
              <a:t>ITM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900" dirty="0">
                <a:solidFill>
                  <a:schemeClr val="accent2">
                    <a:lumMod val="75000"/>
                  </a:schemeClr>
                </a:solidFill>
              </a:rPr>
              <a:t>SRM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900" dirty="0" smtClean="0">
                <a:solidFill>
                  <a:schemeClr val="accent2">
                    <a:lumMod val="75000"/>
                  </a:schemeClr>
                </a:solidFill>
              </a:rPr>
              <a:t>CIRBA</a:t>
            </a:r>
            <a:endParaRPr lang="en-AU" sz="900" dirty="0">
              <a:solidFill>
                <a:schemeClr val="accent2">
                  <a:lumMod val="75000"/>
                </a:schemeClr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900" dirty="0">
                <a:solidFill>
                  <a:schemeClr val="accent2">
                    <a:lumMod val="75000"/>
                  </a:schemeClr>
                </a:solidFill>
              </a:rPr>
              <a:t>Big Fix </a:t>
            </a:r>
            <a:r>
              <a:rPr lang="en-AU" sz="900" dirty="0" smtClean="0">
                <a:solidFill>
                  <a:schemeClr val="accent2">
                    <a:lumMod val="75000"/>
                  </a:schemeClr>
                </a:solidFill>
              </a:rPr>
              <a:t>Inventory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AU" sz="9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AU" sz="9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AU" sz="1050" dirty="0">
              <a:solidFill>
                <a:srgbClr val="0070C0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900" dirty="0" err="1" smtClean="0">
                <a:solidFill>
                  <a:srgbClr val="FF0000"/>
                </a:solidFill>
              </a:rPr>
              <a:t>Dynatrace</a:t>
            </a:r>
            <a:endParaRPr lang="en-AU" sz="900" dirty="0">
              <a:solidFill>
                <a:srgbClr val="FF0000"/>
              </a:solidFill>
            </a:endParaRPr>
          </a:p>
          <a:p>
            <a:pPr algn="ctr"/>
            <a:endParaRPr lang="en-AU" sz="1050" dirty="0">
              <a:solidFill>
                <a:srgbClr val="0070C0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558566" y="4507114"/>
            <a:ext cx="1427314" cy="6186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900" dirty="0">
                <a:solidFill>
                  <a:schemeClr val="accent2">
                    <a:lumMod val="75000"/>
                  </a:schemeClr>
                </a:solidFill>
              </a:rPr>
              <a:t>Netcool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900" dirty="0">
                <a:solidFill>
                  <a:schemeClr val="accent2">
                    <a:lumMod val="75000"/>
                  </a:schemeClr>
                </a:solidFill>
              </a:rPr>
              <a:t>Predictive </a:t>
            </a:r>
            <a:r>
              <a:rPr lang="en-AU" sz="900" dirty="0" smtClean="0">
                <a:solidFill>
                  <a:schemeClr val="accent2">
                    <a:lumMod val="75000"/>
                  </a:schemeClr>
                </a:solidFill>
              </a:rPr>
              <a:t>Insights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900" dirty="0" smtClean="0">
                <a:solidFill>
                  <a:schemeClr val="accent2">
                    <a:lumMod val="75000"/>
                  </a:schemeClr>
                </a:solidFill>
              </a:rPr>
              <a:t>TPC</a:t>
            </a:r>
            <a:endParaRPr lang="en-AU" sz="9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5412" y="3224229"/>
            <a:ext cx="958177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88" dirty="0">
                <a:solidFill>
                  <a:prstClr val="black"/>
                </a:solidFill>
              </a:rPr>
              <a:t>Mainframe</a:t>
            </a:r>
            <a:endParaRPr lang="en-US" sz="788" dirty="0">
              <a:solidFill>
                <a:prstClr val="black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8923" y="4289205"/>
            <a:ext cx="716421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88" dirty="0">
                <a:solidFill>
                  <a:prstClr val="black"/>
                </a:solidFill>
              </a:rPr>
              <a:t>Midrange</a:t>
            </a:r>
            <a:endParaRPr lang="en-US" sz="788" dirty="0">
              <a:solidFill>
                <a:prstClr val="black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2662" y="5519671"/>
            <a:ext cx="2677130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788" dirty="0">
                <a:solidFill>
                  <a:prstClr val="black"/>
                </a:solidFill>
              </a:rPr>
              <a:t>Application Performance Management</a:t>
            </a:r>
            <a:endParaRPr lang="en-US" sz="788" dirty="0">
              <a:solidFill>
                <a:prstClr val="black"/>
              </a:solidFill>
            </a:endParaRPr>
          </a:p>
        </p:txBody>
      </p:sp>
      <p:sp>
        <p:nvSpPr>
          <p:cNvPr id="81" name="Title 2"/>
          <p:cNvSpPr txBox="1">
            <a:spLocks/>
          </p:cNvSpPr>
          <p:nvPr/>
        </p:nvSpPr>
        <p:spPr>
          <a:xfrm>
            <a:off x="274638" y="457200"/>
            <a:ext cx="8594725" cy="8382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AU" b="0" dirty="0" smtClean="0"/>
              <a:t>Bank Customer – Cognitive Service Management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256604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oup 145"/>
          <p:cNvGrpSpPr/>
          <p:nvPr/>
        </p:nvGrpSpPr>
        <p:grpSpPr>
          <a:xfrm>
            <a:off x="4269069" y="1707774"/>
            <a:ext cx="2192243" cy="997913"/>
            <a:chOff x="17392145" y="3303884"/>
            <a:chExt cx="8565701" cy="3899120"/>
          </a:xfrm>
        </p:grpSpPr>
        <p:sp>
          <p:nvSpPr>
            <p:cNvPr id="147" name="Freeform 21"/>
            <p:cNvSpPr>
              <a:spLocks noChangeAspect="1"/>
            </p:cNvSpPr>
            <p:nvPr/>
          </p:nvSpPr>
          <p:spPr bwMode="auto">
            <a:xfrm>
              <a:off x="20067501" y="3303884"/>
              <a:ext cx="2764631" cy="1595449"/>
            </a:xfrm>
            <a:custGeom>
              <a:avLst/>
              <a:gdLst>
                <a:gd name="T0" fmla="*/ 2147483647 w 713"/>
                <a:gd name="T1" fmla="*/ 2147483647 h 412"/>
                <a:gd name="T2" fmla="*/ 2147483647 w 713"/>
                <a:gd name="T3" fmla="*/ 2147483647 h 412"/>
                <a:gd name="T4" fmla="*/ 2147483647 w 713"/>
                <a:gd name="T5" fmla="*/ 2147483647 h 412"/>
                <a:gd name="T6" fmla="*/ 2147483647 w 713"/>
                <a:gd name="T7" fmla="*/ 2147483647 h 412"/>
                <a:gd name="T8" fmla="*/ 2147483647 w 713"/>
                <a:gd name="T9" fmla="*/ 2147483647 h 412"/>
                <a:gd name="T10" fmla="*/ 2147483647 w 713"/>
                <a:gd name="T11" fmla="*/ 0 h 412"/>
                <a:gd name="T12" fmla="*/ 2147483647 w 713"/>
                <a:gd name="T13" fmla="*/ 2147483647 h 412"/>
                <a:gd name="T14" fmla="*/ 2147483647 w 713"/>
                <a:gd name="T15" fmla="*/ 2147483647 h 412"/>
                <a:gd name="T16" fmla="*/ 2147483647 w 713"/>
                <a:gd name="T17" fmla="*/ 2147483647 h 412"/>
                <a:gd name="T18" fmla="*/ 2147483647 w 713"/>
                <a:gd name="T19" fmla="*/ 2147483647 h 412"/>
                <a:gd name="T20" fmla="*/ 2147483647 w 713"/>
                <a:gd name="T21" fmla="*/ 2147483647 h 412"/>
                <a:gd name="T22" fmla="*/ 2147483647 w 713"/>
                <a:gd name="T23" fmla="*/ 2147483647 h 412"/>
                <a:gd name="T24" fmla="*/ 2147483647 w 713"/>
                <a:gd name="T25" fmla="*/ 2147483647 h 412"/>
                <a:gd name="T26" fmla="*/ 2147483647 w 713"/>
                <a:gd name="T27" fmla="*/ 2147483647 h 412"/>
                <a:gd name="T28" fmla="*/ 0 w 713"/>
                <a:gd name="T29" fmla="*/ 2147483647 h 412"/>
                <a:gd name="T30" fmla="*/ 2147483647 w 713"/>
                <a:gd name="T31" fmla="*/ 2147483647 h 412"/>
                <a:gd name="T32" fmla="*/ 2147483647 w 713"/>
                <a:gd name="T33" fmla="*/ 2147483647 h 412"/>
                <a:gd name="T34" fmla="*/ 2147483647 w 713"/>
                <a:gd name="T35" fmla="*/ 2147483647 h 412"/>
                <a:gd name="T36" fmla="*/ 2147483647 w 713"/>
                <a:gd name="T37" fmla="*/ 2147483647 h 41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713" h="412">
                  <a:moveTo>
                    <a:pt x="595" y="174"/>
                  </a:moveTo>
                  <a:cubicBezTo>
                    <a:pt x="594" y="174"/>
                    <a:pt x="594" y="174"/>
                    <a:pt x="593" y="174"/>
                  </a:cubicBezTo>
                  <a:cubicBezTo>
                    <a:pt x="588" y="175"/>
                    <a:pt x="588" y="175"/>
                    <a:pt x="588" y="175"/>
                  </a:cubicBezTo>
                  <a:cubicBezTo>
                    <a:pt x="588" y="170"/>
                    <a:pt x="588" y="170"/>
                    <a:pt x="588" y="170"/>
                  </a:cubicBezTo>
                  <a:cubicBezTo>
                    <a:pt x="589" y="164"/>
                    <a:pt x="589" y="159"/>
                    <a:pt x="589" y="153"/>
                  </a:cubicBezTo>
                  <a:cubicBezTo>
                    <a:pt x="589" y="69"/>
                    <a:pt x="521" y="0"/>
                    <a:pt x="436" y="0"/>
                  </a:cubicBezTo>
                  <a:cubicBezTo>
                    <a:pt x="372" y="0"/>
                    <a:pt x="314" y="41"/>
                    <a:pt x="293" y="101"/>
                  </a:cubicBezTo>
                  <a:cubicBezTo>
                    <a:pt x="291" y="105"/>
                    <a:pt x="291" y="105"/>
                    <a:pt x="291" y="105"/>
                  </a:cubicBezTo>
                  <a:cubicBezTo>
                    <a:pt x="287" y="103"/>
                    <a:pt x="287" y="103"/>
                    <a:pt x="287" y="103"/>
                  </a:cubicBezTo>
                  <a:cubicBezTo>
                    <a:pt x="271" y="97"/>
                    <a:pt x="254" y="93"/>
                    <a:pt x="236" y="93"/>
                  </a:cubicBezTo>
                  <a:cubicBezTo>
                    <a:pt x="163" y="93"/>
                    <a:pt x="105" y="150"/>
                    <a:pt x="103" y="223"/>
                  </a:cubicBezTo>
                  <a:cubicBezTo>
                    <a:pt x="103" y="228"/>
                    <a:pt x="103" y="228"/>
                    <a:pt x="103" y="228"/>
                  </a:cubicBezTo>
                  <a:cubicBezTo>
                    <a:pt x="99" y="227"/>
                    <a:pt x="99" y="227"/>
                    <a:pt x="99" y="227"/>
                  </a:cubicBezTo>
                  <a:cubicBezTo>
                    <a:pt x="97" y="227"/>
                    <a:pt x="95" y="227"/>
                    <a:pt x="93" y="227"/>
                  </a:cubicBezTo>
                  <a:cubicBezTo>
                    <a:pt x="42" y="227"/>
                    <a:pt x="0" y="268"/>
                    <a:pt x="0" y="319"/>
                  </a:cubicBezTo>
                  <a:cubicBezTo>
                    <a:pt x="0" y="370"/>
                    <a:pt x="42" y="412"/>
                    <a:pt x="93" y="412"/>
                  </a:cubicBezTo>
                  <a:cubicBezTo>
                    <a:pt x="595" y="412"/>
                    <a:pt x="595" y="412"/>
                    <a:pt x="595" y="412"/>
                  </a:cubicBezTo>
                  <a:cubicBezTo>
                    <a:pt x="660" y="412"/>
                    <a:pt x="713" y="358"/>
                    <a:pt x="713" y="293"/>
                  </a:cubicBezTo>
                  <a:cubicBezTo>
                    <a:pt x="713" y="228"/>
                    <a:pt x="660" y="174"/>
                    <a:pt x="595" y="174"/>
                  </a:cubicBezTo>
                  <a:close/>
                </a:path>
              </a:pathLst>
            </a:custGeom>
            <a:solidFill>
              <a:srgbClr val="AEE6FA"/>
            </a:solidFill>
            <a:ln w="63500">
              <a:solidFill>
                <a:schemeClr val="bg1"/>
              </a:solidFill>
            </a:ln>
          </p:spPr>
          <p:txBody>
            <a:bodyPr/>
            <a:lstStyle/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en-CA" sz="450" b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149" name="Freeform 21"/>
            <p:cNvSpPr>
              <a:spLocks noChangeAspect="1"/>
            </p:cNvSpPr>
            <p:nvPr/>
          </p:nvSpPr>
          <p:spPr bwMode="auto">
            <a:xfrm>
              <a:off x="17392145" y="4885129"/>
              <a:ext cx="3398913" cy="1961484"/>
            </a:xfrm>
            <a:custGeom>
              <a:avLst/>
              <a:gdLst>
                <a:gd name="T0" fmla="*/ 2147483647 w 713"/>
                <a:gd name="T1" fmla="*/ 2147483647 h 412"/>
                <a:gd name="T2" fmla="*/ 2147483647 w 713"/>
                <a:gd name="T3" fmla="*/ 2147483647 h 412"/>
                <a:gd name="T4" fmla="*/ 2147483647 w 713"/>
                <a:gd name="T5" fmla="*/ 2147483647 h 412"/>
                <a:gd name="T6" fmla="*/ 2147483647 w 713"/>
                <a:gd name="T7" fmla="*/ 2147483647 h 412"/>
                <a:gd name="T8" fmla="*/ 2147483647 w 713"/>
                <a:gd name="T9" fmla="*/ 2147483647 h 412"/>
                <a:gd name="T10" fmla="*/ 2147483647 w 713"/>
                <a:gd name="T11" fmla="*/ 0 h 412"/>
                <a:gd name="T12" fmla="*/ 2147483647 w 713"/>
                <a:gd name="T13" fmla="*/ 2147483647 h 412"/>
                <a:gd name="T14" fmla="*/ 2147483647 w 713"/>
                <a:gd name="T15" fmla="*/ 2147483647 h 412"/>
                <a:gd name="T16" fmla="*/ 2147483647 w 713"/>
                <a:gd name="T17" fmla="*/ 2147483647 h 412"/>
                <a:gd name="T18" fmla="*/ 2147483647 w 713"/>
                <a:gd name="T19" fmla="*/ 2147483647 h 412"/>
                <a:gd name="T20" fmla="*/ 2147483647 w 713"/>
                <a:gd name="T21" fmla="*/ 2147483647 h 412"/>
                <a:gd name="T22" fmla="*/ 2147483647 w 713"/>
                <a:gd name="T23" fmla="*/ 2147483647 h 412"/>
                <a:gd name="T24" fmla="*/ 2147483647 w 713"/>
                <a:gd name="T25" fmla="*/ 2147483647 h 412"/>
                <a:gd name="T26" fmla="*/ 2147483647 w 713"/>
                <a:gd name="T27" fmla="*/ 2147483647 h 412"/>
                <a:gd name="T28" fmla="*/ 0 w 713"/>
                <a:gd name="T29" fmla="*/ 2147483647 h 412"/>
                <a:gd name="T30" fmla="*/ 2147483647 w 713"/>
                <a:gd name="T31" fmla="*/ 2147483647 h 412"/>
                <a:gd name="T32" fmla="*/ 2147483647 w 713"/>
                <a:gd name="T33" fmla="*/ 2147483647 h 412"/>
                <a:gd name="T34" fmla="*/ 2147483647 w 713"/>
                <a:gd name="T35" fmla="*/ 2147483647 h 412"/>
                <a:gd name="T36" fmla="*/ 2147483647 w 713"/>
                <a:gd name="T37" fmla="*/ 2147483647 h 41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713" h="412">
                  <a:moveTo>
                    <a:pt x="595" y="174"/>
                  </a:moveTo>
                  <a:cubicBezTo>
                    <a:pt x="594" y="174"/>
                    <a:pt x="594" y="174"/>
                    <a:pt x="593" y="174"/>
                  </a:cubicBezTo>
                  <a:cubicBezTo>
                    <a:pt x="588" y="175"/>
                    <a:pt x="588" y="175"/>
                    <a:pt x="588" y="175"/>
                  </a:cubicBezTo>
                  <a:cubicBezTo>
                    <a:pt x="588" y="170"/>
                    <a:pt x="588" y="170"/>
                    <a:pt x="588" y="170"/>
                  </a:cubicBezTo>
                  <a:cubicBezTo>
                    <a:pt x="589" y="164"/>
                    <a:pt x="589" y="159"/>
                    <a:pt x="589" y="153"/>
                  </a:cubicBezTo>
                  <a:cubicBezTo>
                    <a:pt x="589" y="69"/>
                    <a:pt x="521" y="0"/>
                    <a:pt x="436" y="0"/>
                  </a:cubicBezTo>
                  <a:cubicBezTo>
                    <a:pt x="372" y="0"/>
                    <a:pt x="314" y="41"/>
                    <a:pt x="293" y="101"/>
                  </a:cubicBezTo>
                  <a:cubicBezTo>
                    <a:pt x="291" y="105"/>
                    <a:pt x="291" y="105"/>
                    <a:pt x="291" y="105"/>
                  </a:cubicBezTo>
                  <a:cubicBezTo>
                    <a:pt x="287" y="103"/>
                    <a:pt x="287" y="103"/>
                    <a:pt x="287" y="103"/>
                  </a:cubicBezTo>
                  <a:cubicBezTo>
                    <a:pt x="271" y="97"/>
                    <a:pt x="254" y="93"/>
                    <a:pt x="236" y="93"/>
                  </a:cubicBezTo>
                  <a:cubicBezTo>
                    <a:pt x="163" y="93"/>
                    <a:pt x="105" y="150"/>
                    <a:pt x="103" y="223"/>
                  </a:cubicBezTo>
                  <a:cubicBezTo>
                    <a:pt x="103" y="228"/>
                    <a:pt x="103" y="228"/>
                    <a:pt x="103" y="228"/>
                  </a:cubicBezTo>
                  <a:cubicBezTo>
                    <a:pt x="99" y="227"/>
                    <a:pt x="99" y="227"/>
                    <a:pt x="99" y="227"/>
                  </a:cubicBezTo>
                  <a:cubicBezTo>
                    <a:pt x="97" y="227"/>
                    <a:pt x="95" y="227"/>
                    <a:pt x="93" y="227"/>
                  </a:cubicBezTo>
                  <a:cubicBezTo>
                    <a:pt x="42" y="227"/>
                    <a:pt x="0" y="268"/>
                    <a:pt x="0" y="319"/>
                  </a:cubicBezTo>
                  <a:cubicBezTo>
                    <a:pt x="0" y="370"/>
                    <a:pt x="42" y="412"/>
                    <a:pt x="93" y="412"/>
                  </a:cubicBezTo>
                  <a:cubicBezTo>
                    <a:pt x="595" y="412"/>
                    <a:pt x="595" y="412"/>
                    <a:pt x="595" y="412"/>
                  </a:cubicBezTo>
                  <a:cubicBezTo>
                    <a:pt x="660" y="412"/>
                    <a:pt x="713" y="358"/>
                    <a:pt x="713" y="293"/>
                  </a:cubicBezTo>
                  <a:cubicBezTo>
                    <a:pt x="713" y="228"/>
                    <a:pt x="660" y="174"/>
                    <a:pt x="595" y="174"/>
                  </a:cubicBezTo>
                  <a:close/>
                </a:path>
              </a:pathLst>
            </a:custGeom>
            <a:solidFill>
              <a:srgbClr val="AEE6FA"/>
            </a:solidFill>
            <a:ln w="63500">
              <a:solidFill>
                <a:schemeClr val="bg1"/>
              </a:solidFill>
            </a:ln>
          </p:spPr>
          <p:txBody>
            <a:bodyPr/>
            <a:lstStyle/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en-CA" sz="450" b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151" name="Freeform 21"/>
            <p:cNvSpPr>
              <a:spLocks noChangeAspect="1"/>
            </p:cNvSpPr>
            <p:nvPr/>
          </p:nvSpPr>
          <p:spPr bwMode="auto">
            <a:xfrm>
              <a:off x="19855534" y="3928135"/>
              <a:ext cx="5674779" cy="3274869"/>
            </a:xfrm>
            <a:custGeom>
              <a:avLst/>
              <a:gdLst>
                <a:gd name="T0" fmla="*/ 2147483647 w 713"/>
                <a:gd name="T1" fmla="*/ 2147483647 h 412"/>
                <a:gd name="T2" fmla="*/ 2147483647 w 713"/>
                <a:gd name="T3" fmla="*/ 2147483647 h 412"/>
                <a:gd name="T4" fmla="*/ 2147483647 w 713"/>
                <a:gd name="T5" fmla="*/ 2147483647 h 412"/>
                <a:gd name="T6" fmla="*/ 2147483647 w 713"/>
                <a:gd name="T7" fmla="*/ 2147483647 h 412"/>
                <a:gd name="T8" fmla="*/ 2147483647 w 713"/>
                <a:gd name="T9" fmla="*/ 2147483647 h 412"/>
                <a:gd name="T10" fmla="*/ 2147483647 w 713"/>
                <a:gd name="T11" fmla="*/ 0 h 412"/>
                <a:gd name="T12" fmla="*/ 2147483647 w 713"/>
                <a:gd name="T13" fmla="*/ 2147483647 h 412"/>
                <a:gd name="T14" fmla="*/ 2147483647 w 713"/>
                <a:gd name="T15" fmla="*/ 2147483647 h 412"/>
                <a:gd name="T16" fmla="*/ 2147483647 w 713"/>
                <a:gd name="T17" fmla="*/ 2147483647 h 412"/>
                <a:gd name="T18" fmla="*/ 2147483647 w 713"/>
                <a:gd name="T19" fmla="*/ 2147483647 h 412"/>
                <a:gd name="T20" fmla="*/ 2147483647 w 713"/>
                <a:gd name="T21" fmla="*/ 2147483647 h 412"/>
                <a:gd name="T22" fmla="*/ 2147483647 w 713"/>
                <a:gd name="T23" fmla="*/ 2147483647 h 412"/>
                <a:gd name="T24" fmla="*/ 2147483647 w 713"/>
                <a:gd name="T25" fmla="*/ 2147483647 h 412"/>
                <a:gd name="T26" fmla="*/ 2147483647 w 713"/>
                <a:gd name="T27" fmla="*/ 2147483647 h 412"/>
                <a:gd name="T28" fmla="*/ 0 w 713"/>
                <a:gd name="T29" fmla="*/ 2147483647 h 412"/>
                <a:gd name="T30" fmla="*/ 2147483647 w 713"/>
                <a:gd name="T31" fmla="*/ 2147483647 h 412"/>
                <a:gd name="T32" fmla="*/ 2147483647 w 713"/>
                <a:gd name="T33" fmla="*/ 2147483647 h 412"/>
                <a:gd name="T34" fmla="*/ 2147483647 w 713"/>
                <a:gd name="T35" fmla="*/ 2147483647 h 412"/>
                <a:gd name="T36" fmla="*/ 2147483647 w 713"/>
                <a:gd name="T37" fmla="*/ 2147483647 h 41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713" h="412">
                  <a:moveTo>
                    <a:pt x="595" y="174"/>
                  </a:moveTo>
                  <a:cubicBezTo>
                    <a:pt x="594" y="174"/>
                    <a:pt x="594" y="174"/>
                    <a:pt x="593" y="174"/>
                  </a:cubicBezTo>
                  <a:cubicBezTo>
                    <a:pt x="588" y="175"/>
                    <a:pt x="588" y="175"/>
                    <a:pt x="588" y="175"/>
                  </a:cubicBezTo>
                  <a:cubicBezTo>
                    <a:pt x="588" y="170"/>
                    <a:pt x="588" y="170"/>
                    <a:pt x="588" y="170"/>
                  </a:cubicBezTo>
                  <a:cubicBezTo>
                    <a:pt x="589" y="164"/>
                    <a:pt x="589" y="159"/>
                    <a:pt x="589" y="153"/>
                  </a:cubicBezTo>
                  <a:cubicBezTo>
                    <a:pt x="589" y="69"/>
                    <a:pt x="521" y="0"/>
                    <a:pt x="436" y="0"/>
                  </a:cubicBezTo>
                  <a:cubicBezTo>
                    <a:pt x="372" y="0"/>
                    <a:pt x="314" y="41"/>
                    <a:pt x="293" y="101"/>
                  </a:cubicBezTo>
                  <a:cubicBezTo>
                    <a:pt x="291" y="105"/>
                    <a:pt x="291" y="105"/>
                    <a:pt x="291" y="105"/>
                  </a:cubicBezTo>
                  <a:cubicBezTo>
                    <a:pt x="287" y="103"/>
                    <a:pt x="287" y="103"/>
                    <a:pt x="287" y="103"/>
                  </a:cubicBezTo>
                  <a:cubicBezTo>
                    <a:pt x="271" y="97"/>
                    <a:pt x="254" y="93"/>
                    <a:pt x="236" y="93"/>
                  </a:cubicBezTo>
                  <a:cubicBezTo>
                    <a:pt x="163" y="93"/>
                    <a:pt x="105" y="150"/>
                    <a:pt x="103" y="223"/>
                  </a:cubicBezTo>
                  <a:cubicBezTo>
                    <a:pt x="103" y="228"/>
                    <a:pt x="103" y="228"/>
                    <a:pt x="103" y="228"/>
                  </a:cubicBezTo>
                  <a:cubicBezTo>
                    <a:pt x="99" y="227"/>
                    <a:pt x="99" y="227"/>
                    <a:pt x="99" y="227"/>
                  </a:cubicBezTo>
                  <a:cubicBezTo>
                    <a:pt x="97" y="227"/>
                    <a:pt x="95" y="227"/>
                    <a:pt x="93" y="227"/>
                  </a:cubicBezTo>
                  <a:cubicBezTo>
                    <a:pt x="42" y="227"/>
                    <a:pt x="0" y="268"/>
                    <a:pt x="0" y="319"/>
                  </a:cubicBezTo>
                  <a:cubicBezTo>
                    <a:pt x="0" y="370"/>
                    <a:pt x="42" y="412"/>
                    <a:pt x="93" y="412"/>
                  </a:cubicBezTo>
                  <a:cubicBezTo>
                    <a:pt x="595" y="412"/>
                    <a:pt x="595" y="412"/>
                    <a:pt x="595" y="412"/>
                  </a:cubicBezTo>
                  <a:cubicBezTo>
                    <a:pt x="660" y="412"/>
                    <a:pt x="713" y="358"/>
                    <a:pt x="713" y="293"/>
                  </a:cubicBezTo>
                  <a:cubicBezTo>
                    <a:pt x="713" y="228"/>
                    <a:pt x="660" y="174"/>
                    <a:pt x="595" y="174"/>
                  </a:cubicBezTo>
                  <a:close/>
                </a:path>
              </a:pathLst>
            </a:custGeom>
            <a:solidFill>
              <a:srgbClr val="AEE6FA"/>
            </a:solidFill>
            <a:ln w="63500">
              <a:solidFill>
                <a:schemeClr val="bg1"/>
              </a:solidFill>
            </a:ln>
          </p:spPr>
          <p:txBody>
            <a:bodyPr/>
            <a:lstStyle/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en-CA" sz="450" b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152" name="Freeform 21"/>
            <p:cNvSpPr>
              <a:spLocks noChangeAspect="1"/>
            </p:cNvSpPr>
            <p:nvPr/>
          </p:nvSpPr>
          <p:spPr bwMode="auto">
            <a:xfrm>
              <a:off x="24163211" y="3641402"/>
              <a:ext cx="1794635" cy="1035670"/>
            </a:xfrm>
            <a:custGeom>
              <a:avLst/>
              <a:gdLst>
                <a:gd name="T0" fmla="*/ 2147483647 w 713"/>
                <a:gd name="T1" fmla="*/ 2147483647 h 412"/>
                <a:gd name="T2" fmla="*/ 2147483647 w 713"/>
                <a:gd name="T3" fmla="*/ 2147483647 h 412"/>
                <a:gd name="T4" fmla="*/ 2147483647 w 713"/>
                <a:gd name="T5" fmla="*/ 2147483647 h 412"/>
                <a:gd name="T6" fmla="*/ 2147483647 w 713"/>
                <a:gd name="T7" fmla="*/ 2147483647 h 412"/>
                <a:gd name="T8" fmla="*/ 2147483647 w 713"/>
                <a:gd name="T9" fmla="*/ 2147483647 h 412"/>
                <a:gd name="T10" fmla="*/ 2147483647 w 713"/>
                <a:gd name="T11" fmla="*/ 0 h 412"/>
                <a:gd name="T12" fmla="*/ 2147483647 w 713"/>
                <a:gd name="T13" fmla="*/ 2147483647 h 412"/>
                <a:gd name="T14" fmla="*/ 2147483647 w 713"/>
                <a:gd name="T15" fmla="*/ 2147483647 h 412"/>
                <a:gd name="T16" fmla="*/ 2147483647 w 713"/>
                <a:gd name="T17" fmla="*/ 2147483647 h 412"/>
                <a:gd name="T18" fmla="*/ 2147483647 w 713"/>
                <a:gd name="T19" fmla="*/ 2147483647 h 412"/>
                <a:gd name="T20" fmla="*/ 2147483647 w 713"/>
                <a:gd name="T21" fmla="*/ 2147483647 h 412"/>
                <a:gd name="T22" fmla="*/ 2147483647 w 713"/>
                <a:gd name="T23" fmla="*/ 2147483647 h 412"/>
                <a:gd name="T24" fmla="*/ 2147483647 w 713"/>
                <a:gd name="T25" fmla="*/ 2147483647 h 412"/>
                <a:gd name="T26" fmla="*/ 2147483647 w 713"/>
                <a:gd name="T27" fmla="*/ 2147483647 h 412"/>
                <a:gd name="T28" fmla="*/ 0 w 713"/>
                <a:gd name="T29" fmla="*/ 2147483647 h 412"/>
                <a:gd name="T30" fmla="*/ 2147483647 w 713"/>
                <a:gd name="T31" fmla="*/ 2147483647 h 412"/>
                <a:gd name="T32" fmla="*/ 2147483647 w 713"/>
                <a:gd name="T33" fmla="*/ 2147483647 h 412"/>
                <a:gd name="T34" fmla="*/ 2147483647 w 713"/>
                <a:gd name="T35" fmla="*/ 2147483647 h 412"/>
                <a:gd name="T36" fmla="*/ 2147483647 w 713"/>
                <a:gd name="T37" fmla="*/ 2147483647 h 41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713" h="412">
                  <a:moveTo>
                    <a:pt x="595" y="174"/>
                  </a:moveTo>
                  <a:cubicBezTo>
                    <a:pt x="594" y="174"/>
                    <a:pt x="594" y="174"/>
                    <a:pt x="593" y="174"/>
                  </a:cubicBezTo>
                  <a:cubicBezTo>
                    <a:pt x="588" y="175"/>
                    <a:pt x="588" y="175"/>
                    <a:pt x="588" y="175"/>
                  </a:cubicBezTo>
                  <a:cubicBezTo>
                    <a:pt x="588" y="170"/>
                    <a:pt x="588" y="170"/>
                    <a:pt x="588" y="170"/>
                  </a:cubicBezTo>
                  <a:cubicBezTo>
                    <a:pt x="589" y="164"/>
                    <a:pt x="589" y="159"/>
                    <a:pt x="589" y="153"/>
                  </a:cubicBezTo>
                  <a:cubicBezTo>
                    <a:pt x="589" y="69"/>
                    <a:pt x="521" y="0"/>
                    <a:pt x="436" y="0"/>
                  </a:cubicBezTo>
                  <a:cubicBezTo>
                    <a:pt x="372" y="0"/>
                    <a:pt x="314" y="41"/>
                    <a:pt x="293" y="101"/>
                  </a:cubicBezTo>
                  <a:cubicBezTo>
                    <a:pt x="291" y="105"/>
                    <a:pt x="291" y="105"/>
                    <a:pt x="291" y="105"/>
                  </a:cubicBezTo>
                  <a:cubicBezTo>
                    <a:pt x="287" y="103"/>
                    <a:pt x="287" y="103"/>
                    <a:pt x="287" y="103"/>
                  </a:cubicBezTo>
                  <a:cubicBezTo>
                    <a:pt x="271" y="97"/>
                    <a:pt x="254" y="93"/>
                    <a:pt x="236" y="93"/>
                  </a:cubicBezTo>
                  <a:cubicBezTo>
                    <a:pt x="163" y="93"/>
                    <a:pt x="105" y="150"/>
                    <a:pt x="103" y="223"/>
                  </a:cubicBezTo>
                  <a:cubicBezTo>
                    <a:pt x="103" y="228"/>
                    <a:pt x="103" y="228"/>
                    <a:pt x="103" y="228"/>
                  </a:cubicBezTo>
                  <a:cubicBezTo>
                    <a:pt x="99" y="227"/>
                    <a:pt x="99" y="227"/>
                    <a:pt x="99" y="227"/>
                  </a:cubicBezTo>
                  <a:cubicBezTo>
                    <a:pt x="97" y="227"/>
                    <a:pt x="95" y="227"/>
                    <a:pt x="93" y="227"/>
                  </a:cubicBezTo>
                  <a:cubicBezTo>
                    <a:pt x="42" y="227"/>
                    <a:pt x="0" y="268"/>
                    <a:pt x="0" y="319"/>
                  </a:cubicBezTo>
                  <a:cubicBezTo>
                    <a:pt x="0" y="370"/>
                    <a:pt x="42" y="412"/>
                    <a:pt x="93" y="412"/>
                  </a:cubicBezTo>
                  <a:cubicBezTo>
                    <a:pt x="595" y="412"/>
                    <a:pt x="595" y="412"/>
                    <a:pt x="595" y="412"/>
                  </a:cubicBezTo>
                  <a:cubicBezTo>
                    <a:pt x="660" y="412"/>
                    <a:pt x="713" y="358"/>
                    <a:pt x="713" y="293"/>
                  </a:cubicBezTo>
                  <a:cubicBezTo>
                    <a:pt x="713" y="228"/>
                    <a:pt x="660" y="174"/>
                    <a:pt x="595" y="174"/>
                  </a:cubicBezTo>
                  <a:close/>
                </a:path>
              </a:pathLst>
            </a:custGeom>
            <a:solidFill>
              <a:srgbClr val="AEE6FA"/>
            </a:solidFill>
            <a:ln w="63500">
              <a:solidFill>
                <a:schemeClr val="bg1"/>
              </a:solidFill>
            </a:ln>
          </p:spPr>
          <p:txBody>
            <a:bodyPr/>
            <a:lstStyle/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en-CA" sz="450" b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</p:grpSp>
      <p:sp>
        <p:nvSpPr>
          <p:cNvPr id="240" name="Rounded Rectangle 239"/>
          <p:cNvSpPr/>
          <p:nvPr/>
        </p:nvSpPr>
        <p:spPr>
          <a:xfrm>
            <a:off x="7550825" y="2145489"/>
            <a:ext cx="1361436" cy="736462"/>
          </a:xfrm>
          <a:prstGeom prst="roundRect">
            <a:avLst>
              <a:gd name="adj" fmla="val 8534"/>
            </a:avLst>
          </a:prstGeom>
          <a:solidFill>
            <a:srgbClr val="ADE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4300" fontAlgn="auto">
              <a:spcBef>
                <a:spcPts val="0"/>
              </a:spcBef>
              <a:spcAft>
                <a:spcPts val="0"/>
              </a:spcAft>
              <a:buNone/>
            </a:pPr>
            <a:endParaRPr lang="en-US" sz="450" b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2" name="Rounded Rectangle 241"/>
          <p:cNvSpPr/>
          <p:nvPr/>
        </p:nvSpPr>
        <p:spPr>
          <a:xfrm>
            <a:off x="7550825" y="4165600"/>
            <a:ext cx="1361436" cy="481651"/>
          </a:xfrm>
          <a:prstGeom prst="roundRect">
            <a:avLst>
              <a:gd name="adj" fmla="val 12489"/>
            </a:avLst>
          </a:prstGeom>
          <a:solidFill>
            <a:srgbClr val="ADE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4300" fontAlgn="auto">
              <a:spcBef>
                <a:spcPts val="0"/>
              </a:spcBef>
              <a:spcAft>
                <a:spcPts val="0"/>
              </a:spcAft>
              <a:buNone/>
            </a:pPr>
            <a:endParaRPr lang="en-US" sz="450" b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3" name="Rounded Rectangle 242"/>
          <p:cNvSpPr/>
          <p:nvPr/>
        </p:nvSpPr>
        <p:spPr>
          <a:xfrm>
            <a:off x="7550825" y="4695825"/>
            <a:ext cx="1361436" cy="532451"/>
          </a:xfrm>
          <a:prstGeom prst="roundRect">
            <a:avLst>
              <a:gd name="adj" fmla="val 14497"/>
            </a:avLst>
          </a:prstGeom>
          <a:solidFill>
            <a:srgbClr val="ADE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4300" fontAlgn="auto">
              <a:spcBef>
                <a:spcPts val="0"/>
              </a:spcBef>
              <a:spcAft>
                <a:spcPts val="0"/>
              </a:spcAft>
              <a:buNone/>
            </a:pPr>
            <a:endParaRPr lang="en-US" sz="450" b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4" name="Rounded Rectangle 243"/>
          <p:cNvSpPr/>
          <p:nvPr/>
        </p:nvSpPr>
        <p:spPr>
          <a:xfrm>
            <a:off x="7550825" y="5276850"/>
            <a:ext cx="1361436" cy="494351"/>
          </a:xfrm>
          <a:prstGeom prst="roundRect">
            <a:avLst>
              <a:gd name="adj" fmla="val 14497"/>
            </a:avLst>
          </a:prstGeom>
          <a:solidFill>
            <a:srgbClr val="ADE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4300" fontAlgn="auto">
              <a:spcBef>
                <a:spcPts val="0"/>
              </a:spcBef>
              <a:spcAft>
                <a:spcPts val="0"/>
              </a:spcAft>
              <a:buNone/>
            </a:pPr>
            <a:endParaRPr lang="en-US" sz="450" b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0" name="Rounded Rectangle 229"/>
          <p:cNvSpPr/>
          <p:nvPr/>
        </p:nvSpPr>
        <p:spPr>
          <a:xfrm>
            <a:off x="6432334" y="1447053"/>
            <a:ext cx="975836" cy="2198086"/>
          </a:xfrm>
          <a:prstGeom prst="roundRect">
            <a:avLst>
              <a:gd name="adj" fmla="val 5085"/>
            </a:avLst>
          </a:prstGeom>
          <a:solidFill>
            <a:srgbClr val="DBE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4300" fontAlgn="auto">
              <a:spcBef>
                <a:spcPts val="0"/>
              </a:spcBef>
              <a:spcAft>
                <a:spcPts val="0"/>
              </a:spcAft>
              <a:buNone/>
            </a:pPr>
            <a:endParaRPr lang="en-US" sz="450" b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1" name="Rounded Rectangle 230"/>
          <p:cNvSpPr/>
          <p:nvPr/>
        </p:nvSpPr>
        <p:spPr>
          <a:xfrm>
            <a:off x="6432334" y="4152900"/>
            <a:ext cx="975836" cy="851139"/>
          </a:xfrm>
          <a:prstGeom prst="roundRect">
            <a:avLst>
              <a:gd name="adj" fmla="val 7323"/>
            </a:avLst>
          </a:prstGeom>
          <a:solidFill>
            <a:srgbClr val="DBE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4300" fontAlgn="auto">
              <a:spcBef>
                <a:spcPts val="0"/>
              </a:spcBef>
              <a:spcAft>
                <a:spcPts val="0"/>
              </a:spcAft>
              <a:buNone/>
            </a:pPr>
            <a:endParaRPr lang="en-US" sz="450" b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2" name="Rounded Rectangle 231"/>
          <p:cNvSpPr/>
          <p:nvPr/>
        </p:nvSpPr>
        <p:spPr>
          <a:xfrm>
            <a:off x="6432334" y="5080000"/>
            <a:ext cx="975836" cy="714686"/>
          </a:xfrm>
          <a:prstGeom prst="roundRect">
            <a:avLst>
              <a:gd name="adj" fmla="val 7642"/>
            </a:avLst>
          </a:prstGeom>
          <a:solidFill>
            <a:srgbClr val="DBE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4300" fontAlgn="auto">
              <a:spcBef>
                <a:spcPts val="0"/>
              </a:spcBef>
              <a:spcAft>
                <a:spcPts val="0"/>
              </a:spcAft>
              <a:buNone/>
            </a:pPr>
            <a:endParaRPr lang="en-US" sz="450" b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2" name="Rounded Rectangle 201"/>
          <p:cNvSpPr/>
          <p:nvPr/>
        </p:nvSpPr>
        <p:spPr>
          <a:xfrm>
            <a:off x="4499153" y="5420846"/>
            <a:ext cx="1787544" cy="425548"/>
          </a:xfrm>
          <a:prstGeom prst="roundRect">
            <a:avLst>
              <a:gd name="adj" fmla="val 13614"/>
            </a:avLst>
          </a:prstGeom>
          <a:solidFill>
            <a:srgbClr val="CCE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4300" fontAlgn="auto">
              <a:spcBef>
                <a:spcPts val="0"/>
              </a:spcBef>
              <a:spcAft>
                <a:spcPts val="0"/>
              </a:spcAft>
              <a:buNone/>
            </a:pPr>
            <a:endParaRPr lang="en-US" sz="450" b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4" name="Rounded Rectangle 163"/>
          <p:cNvSpPr/>
          <p:nvPr/>
        </p:nvSpPr>
        <p:spPr>
          <a:xfrm>
            <a:off x="1235253" y="1815353"/>
            <a:ext cx="1082497" cy="356347"/>
          </a:xfrm>
          <a:prstGeom prst="roundRect">
            <a:avLst>
              <a:gd name="adj" fmla="val 15777"/>
            </a:avLst>
          </a:prstGeom>
          <a:solidFill>
            <a:srgbClr val="FDD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4300" fontAlgn="auto">
              <a:spcBef>
                <a:spcPts val="0"/>
              </a:spcBef>
              <a:spcAft>
                <a:spcPts val="0"/>
              </a:spcAft>
              <a:buNone/>
            </a:pPr>
            <a:endParaRPr lang="en-US" sz="450" b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5" name="Rounded Rectangle 164"/>
          <p:cNvSpPr/>
          <p:nvPr/>
        </p:nvSpPr>
        <p:spPr>
          <a:xfrm>
            <a:off x="1235253" y="3504453"/>
            <a:ext cx="1082497" cy="280147"/>
          </a:xfrm>
          <a:prstGeom prst="roundRect">
            <a:avLst>
              <a:gd name="adj" fmla="val 15777"/>
            </a:avLst>
          </a:prstGeom>
          <a:solidFill>
            <a:srgbClr val="FDD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4300" fontAlgn="auto">
              <a:spcBef>
                <a:spcPts val="0"/>
              </a:spcBef>
              <a:spcAft>
                <a:spcPts val="0"/>
              </a:spcAft>
              <a:buNone/>
            </a:pPr>
            <a:endParaRPr lang="en-US" sz="450" b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6" name="Rounded Rectangle 165"/>
          <p:cNvSpPr/>
          <p:nvPr/>
        </p:nvSpPr>
        <p:spPr>
          <a:xfrm>
            <a:off x="1235253" y="4145803"/>
            <a:ext cx="1082497" cy="381747"/>
          </a:xfrm>
          <a:prstGeom prst="roundRect">
            <a:avLst>
              <a:gd name="adj" fmla="val 15777"/>
            </a:avLst>
          </a:prstGeom>
          <a:solidFill>
            <a:srgbClr val="FDD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4300" fontAlgn="auto">
              <a:spcBef>
                <a:spcPts val="0"/>
              </a:spcBef>
              <a:spcAft>
                <a:spcPts val="0"/>
              </a:spcAft>
              <a:buNone/>
            </a:pPr>
            <a:endParaRPr lang="en-US" sz="450" b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7" name="Rounded Rectangle 166"/>
          <p:cNvSpPr/>
          <p:nvPr/>
        </p:nvSpPr>
        <p:spPr>
          <a:xfrm>
            <a:off x="1587500" y="5047503"/>
            <a:ext cx="704850" cy="711947"/>
          </a:xfrm>
          <a:prstGeom prst="roundRect">
            <a:avLst>
              <a:gd name="adj" fmla="val 9471"/>
            </a:avLst>
          </a:prstGeom>
          <a:solidFill>
            <a:srgbClr val="FDDD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4300" fontAlgn="auto">
              <a:spcBef>
                <a:spcPts val="0"/>
              </a:spcBef>
              <a:spcAft>
                <a:spcPts val="0"/>
              </a:spcAft>
              <a:buNone/>
            </a:pPr>
            <a:endParaRPr lang="en-US" sz="450" b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Pentagon 20"/>
          <p:cNvSpPr/>
          <p:nvPr/>
        </p:nvSpPr>
        <p:spPr>
          <a:xfrm>
            <a:off x="2364775" y="2023782"/>
            <a:ext cx="2207225" cy="878935"/>
          </a:xfrm>
          <a:prstGeom prst="homePlate">
            <a:avLst>
              <a:gd name="adj" fmla="val 27707"/>
            </a:avLst>
          </a:prstGeom>
          <a:solidFill>
            <a:srgbClr val="CCE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4300" fontAlgn="auto">
              <a:spcBef>
                <a:spcPts val="0"/>
              </a:spcBef>
              <a:spcAft>
                <a:spcPts val="0"/>
              </a:spcAft>
              <a:buNone/>
            </a:pPr>
            <a:endParaRPr lang="en-US" sz="450" b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1" name="Rounded Rectangle 240"/>
          <p:cNvSpPr/>
          <p:nvPr/>
        </p:nvSpPr>
        <p:spPr>
          <a:xfrm>
            <a:off x="2448103" y="5367560"/>
            <a:ext cx="1994617" cy="466134"/>
          </a:xfrm>
          <a:prstGeom prst="roundRect">
            <a:avLst>
              <a:gd name="adj" fmla="val 13614"/>
            </a:avLst>
          </a:prstGeom>
          <a:solidFill>
            <a:srgbClr val="CCE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4300" fontAlgn="auto">
              <a:spcBef>
                <a:spcPts val="0"/>
              </a:spcBef>
              <a:spcAft>
                <a:spcPts val="0"/>
              </a:spcAft>
              <a:buNone/>
            </a:pPr>
            <a:endParaRPr lang="en-US" sz="450" b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9" name="Rounded Rectangle 238"/>
          <p:cNvSpPr/>
          <p:nvPr/>
        </p:nvSpPr>
        <p:spPr>
          <a:xfrm>
            <a:off x="2448103" y="4164496"/>
            <a:ext cx="1994617" cy="1133061"/>
          </a:xfrm>
          <a:prstGeom prst="roundRect">
            <a:avLst>
              <a:gd name="adj" fmla="val 5085"/>
            </a:avLst>
          </a:prstGeom>
          <a:solidFill>
            <a:srgbClr val="CCE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4300" fontAlgn="auto">
              <a:spcBef>
                <a:spcPts val="0"/>
              </a:spcBef>
              <a:spcAft>
                <a:spcPts val="0"/>
              </a:spcAft>
              <a:buNone/>
            </a:pPr>
            <a:endParaRPr lang="en-US" sz="450" b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448103" y="2958353"/>
            <a:ext cx="1994617" cy="1136277"/>
          </a:xfrm>
          <a:prstGeom prst="roundRect">
            <a:avLst>
              <a:gd name="adj" fmla="val 5085"/>
            </a:avLst>
          </a:prstGeom>
          <a:solidFill>
            <a:srgbClr val="CCE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4300" fontAlgn="auto">
              <a:spcBef>
                <a:spcPts val="0"/>
              </a:spcBef>
              <a:spcAft>
                <a:spcPts val="0"/>
              </a:spcAft>
              <a:buNone/>
            </a:pPr>
            <a:endParaRPr lang="en-US" sz="450" b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34" name="Group 233"/>
          <p:cNvGrpSpPr/>
          <p:nvPr/>
        </p:nvGrpSpPr>
        <p:grpSpPr>
          <a:xfrm>
            <a:off x="8970986" y="1435351"/>
            <a:ext cx="182953" cy="4088657"/>
            <a:chOff x="-2" y="5563522"/>
            <a:chExt cx="6475831" cy="19043461"/>
          </a:xfrm>
        </p:grpSpPr>
        <p:sp>
          <p:nvSpPr>
            <p:cNvPr id="235" name="Rectangle 234"/>
            <p:cNvSpPr/>
            <p:nvPr/>
          </p:nvSpPr>
          <p:spPr>
            <a:xfrm>
              <a:off x="-2" y="5563522"/>
              <a:ext cx="6475831" cy="4901483"/>
            </a:xfrm>
            <a:prstGeom prst="rect">
              <a:avLst/>
            </a:prstGeom>
            <a:solidFill>
              <a:srgbClr val="E8E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" tIns="11690" rIns="114300" bIns="11690" rtlCol="0" anchor="ctr">
              <a:noAutofit/>
            </a:bodyPr>
            <a:lstStyle/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665" b="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-2" y="10646765"/>
              <a:ext cx="6475831" cy="4685282"/>
            </a:xfrm>
            <a:prstGeom prst="rect">
              <a:avLst/>
            </a:prstGeom>
            <a:solidFill>
              <a:srgbClr val="E8E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" tIns="11690" rIns="114300" bIns="11690" rtlCol="0" anchor="ctr">
              <a:noAutofit/>
            </a:bodyPr>
            <a:lstStyle/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665" b="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-2" y="15513806"/>
              <a:ext cx="6475831" cy="3829217"/>
            </a:xfrm>
            <a:prstGeom prst="rect">
              <a:avLst/>
            </a:prstGeom>
            <a:solidFill>
              <a:srgbClr val="E8E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" tIns="11690" rIns="114300" bIns="11690" rtlCol="0" anchor="ctr">
              <a:noAutofit/>
            </a:bodyPr>
            <a:lstStyle/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66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-2" y="19524784"/>
              <a:ext cx="6475831" cy="5082199"/>
            </a:xfrm>
            <a:prstGeom prst="rect">
              <a:avLst/>
            </a:prstGeom>
            <a:solidFill>
              <a:srgbClr val="E8E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" tIns="11690" rIns="114300" bIns="11690" rtlCol="0" anchor="ctr">
              <a:noAutofit/>
            </a:bodyPr>
            <a:lstStyle/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66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90" name="Rounded Rectangle 89"/>
          <p:cNvSpPr>
            <a:spLocks noChangeArrowheads="1"/>
          </p:cNvSpPr>
          <p:nvPr/>
        </p:nvSpPr>
        <p:spPr bwMode="auto">
          <a:xfrm>
            <a:off x="2453196" y="2958353"/>
            <a:ext cx="1984334" cy="1136277"/>
          </a:xfrm>
          <a:prstGeom prst="roundRect">
            <a:avLst>
              <a:gd name="adj" fmla="val 4949"/>
            </a:avLst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  <a:extLst/>
        </p:spPr>
        <p:txBody>
          <a:bodyPr lIns="46759" tIns="23380" rIns="46759" bIns="23380">
            <a:noAutofit/>
          </a:bodyPr>
          <a:lstStyle/>
          <a:p>
            <a:pPr algn="ctr" defTabSz="698395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716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ITaaS Hybrid Cloud Optimized with…</a:t>
            </a:r>
          </a:p>
        </p:txBody>
      </p:sp>
      <p:sp>
        <p:nvSpPr>
          <p:cNvPr id="2" name="Rectangle 1"/>
          <p:cNvSpPr/>
          <p:nvPr/>
        </p:nvSpPr>
        <p:spPr>
          <a:xfrm>
            <a:off x="2514577" y="3140347"/>
            <a:ext cx="1855717" cy="139124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 defTabSz="11430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dirty="0">
                <a:solidFill>
                  <a:srgbClr val="568339"/>
                </a:solidFill>
                <a:latin typeface="Arial" charset="0"/>
                <a:ea typeface="Arial" charset="0"/>
                <a:cs typeface="Arial" charset="0"/>
              </a:rPr>
              <a:t>IBM Cloud Broker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2514577" y="3321412"/>
            <a:ext cx="903541" cy="132361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 defTabSz="11430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dirty="0">
                <a:solidFill>
                  <a:srgbClr val="568339"/>
                </a:solidFill>
                <a:latin typeface="Arial" charset="0"/>
                <a:ea typeface="Arial" charset="0"/>
                <a:cs typeface="Arial" charset="0"/>
              </a:rPr>
              <a:t>IBM Services</a:t>
            </a:r>
          </a:p>
        </p:txBody>
      </p:sp>
      <p:sp>
        <p:nvSpPr>
          <p:cNvPr id="178" name="Rectangle 177"/>
          <p:cNvSpPr/>
          <p:nvPr/>
        </p:nvSpPr>
        <p:spPr>
          <a:xfrm>
            <a:off x="2514577" y="3495713"/>
            <a:ext cx="1855717" cy="139124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 defTabSz="11430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>
                <a:solidFill>
                  <a:srgbClr val="568339"/>
                </a:solidFill>
                <a:latin typeface="Arial" charset="0"/>
                <a:ea typeface="Arial" charset="0"/>
                <a:cs typeface="Arial" charset="0"/>
              </a:rPr>
              <a:t>Orchestration &amp; Automation</a:t>
            </a:r>
            <a:endParaRPr lang="en-US" sz="600" b="0" dirty="0">
              <a:solidFill>
                <a:srgbClr val="568339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3469689" y="3321412"/>
            <a:ext cx="903541" cy="132361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 defTabSz="11430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dirty="0">
                <a:solidFill>
                  <a:srgbClr val="568339"/>
                </a:solidFill>
                <a:latin typeface="Arial" charset="0"/>
                <a:ea typeface="Arial" charset="0"/>
                <a:cs typeface="Arial" charset="0"/>
              </a:rPr>
              <a:t>3rd Party Services</a:t>
            </a:r>
          </a:p>
        </p:txBody>
      </p:sp>
      <p:pic>
        <p:nvPicPr>
          <p:cNvPr id="18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3760" y="2176444"/>
            <a:ext cx="361302" cy="24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2870" y="2148998"/>
            <a:ext cx="360762" cy="24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1" name="TextBox 20"/>
          <p:cNvSpPr txBox="1">
            <a:spLocks noChangeArrowheads="1"/>
          </p:cNvSpPr>
          <p:nvPr/>
        </p:nvSpPr>
        <p:spPr bwMode="auto">
          <a:xfrm>
            <a:off x="5468120" y="2556642"/>
            <a:ext cx="901905" cy="9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3380" tIns="11690" rIns="23380" bIns="11690">
            <a:noAutofit/>
          </a:bodyPr>
          <a:lstStyle/>
          <a:p>
            <a:pPr algn="ctr" defTabSz="114300"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511" b="0" dirty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2" name="TextBox 16"/>
          <p:cNvSpPr txBox="1">
            <a:spLocks noChangeArrowheads="1"/>
          </p:cNvSpPr>
          <p:nvPr/>
        </p:nvSpPr>
        <p:spPr bwMode="auto">
          <a:xfrm>
            <a:off x="5185149" y="2396447"/>
            <a:ext cx="561842" cy="191946"/>
          </a:xfrm>
          <a:prstGeom prst="rect">
            <a:avLst/>
          </a:prstGeom>
          <a:solidFill>
            <a:schemeClr val="accent6"/>
          </a:solidFill>
          <a:ln w="9525">
            <a:noFill/>
            <a:miter lim="800000"/>
            <a:headEnd/>
            <a:tailEnd/>
          </a:ln>
        </p:spPr>
        <p:txBody>
          <a:bodyPr wrap="square" lIns="23380" tIns="11690" rIns="23380" bIns="11690">
            <a:noAutofit/>
          </a:bodyPr>
          <a:lstStyle/>
          <a:p>
            <a:pPr algn="ctr" defTabSz="114300"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1" b="0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Asynchronous Replication</a:t>
            </a:r>
          </a:p>
        </p:txBody>
      </p:sp>
      <p:sp>
        <p:nvSpPr>
          <p:cNvPr id="204" name="TextBox 16"/>
          <p:cNvSpPr txBox="1">
            <a:spLocks noChangeArrowheads="1"/>
          </p:cNvSpPr>
          <p:nvPr/>
        </p:nvSpPr>
        <p:spPr bwMode="auto">
          <a:xfrm>
            <a:off x="4634071" y="2379236"/>
            <a:ext cx="509026" cy="243091"/>
          </a:xfrm>
          <a:prstGeom prst="rect">
            <a:avLst/>
          </a:prstGeom>
          <a:solidFill>
            <a:srgbClr val="3D76AA"/>
          </a:solidFill>
          <a:ln w="9525">
            <a:noFill/>
            <a:miter lim="800000"/>
            <a:headEnd/>
            <a:tailEnd/>
          </a:ln>
        </p:spPr>
        <p:txBody>
          <a:bodyPr wrap="square" lIns="23380" tIns="11690" rIns="23380" bIns="11690" anchor="ctr" anchorCtr="0">
            <a:noAutofit/>
          </a:bodyPr>
          <a:lstStyle/>
          <a:p>
            <a:pPr algn="ctr" defTabSz="114300"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1" b="0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IBM Poughkeepsie (zCloud)</a:t>
            </a:r>
          </a:p>
        </p:txBody>
      </p:sp>
      <p:sp>
        <p:nvSpPr>
          <p:cNvPr id="205" name="TextBox 16"/>
          <p:cNvSpPr txBox="1">
            <a:spLocks noChangeArrowheads="1"/>
          </p:cNvSpPr>
          <p:nvPr/>
        </p:nvSpPr>
        <p:spPr bwMode="auto">
          <a:xfrm>
            <a:off x="5780964" y="2363947"/>
            <a:ext cx="509026" cy="256803"/>
          </a:xfrm>
          <a:prstGeom prst="rect">
            <a:avLst/>
          </a:prstGeom>
          <a:solidFill>
            <a:srgbClr val="3D76AA"/>
          </a:solidFill>
          <a:ln w="9525">
            <a:noFill/>
            <a:miter lim="800000"/>
            <a:headEnd/>
            <a:tailEnd/>
          </a:ln>
        </p:spPr>
        <p:txBody>
          <a:bodyPr wrap="square" lIns="23380" tIns="11690" rIns="23380" bIns="11690" anchor="ctr" anchorCtr="0">
            <a:noAutofit/>
          </a:bodyPr>
          <a:lstStyle/>
          <a:p>
            <a:pPr algn="ctr" defTabSz="114300"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1" b="0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IBM</a:t>
            </a:r>
          </a:p>
          <a:p>
            <a:pPr algn="ctr" defTabSz="114300"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1" b="0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 Raleigh (DR)</a:t>
            </a:r>
          </a:p>
        </p:txBody>
      </p:sp>
      <p:pic>
        <p:nvPicPr>
          <p:cNvPr id="3092" name="Picture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97" y="5634318"/>
            <a:ext cx="469650" cy="187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" name="Rounded Rectangle 142"/>
          <p:cNvSpPr/>
          <p:nvPr/>
        </p:nvSpPr>
        <p:spPr>
          <a:xfrm>
            <a:off x="7557248" y="2147348"/>
            <a:ext cx="1358153" cy="730323"/>
          </a:xfrm>
          <a:prstGeom prst="roundRect">
            <a:avLst>
              <a:gd name="adj" fmla="val 10456"/>
            </a:avLst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23380" rIns="0" bIns="23380" anchor="ctr">
            <a:noAutofit/>
          </a:bodyPr>
          <a:lstStyle>
            <a:lvl1pPr>
              <a:defRPr sz="5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>
              <a:defRPr sz="5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>
              <a:defRPr sz="5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>
              <a:defRPr sz="5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>
              <a:defRPr sz="5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defTabSz="2730500" eaLnBrk="0" fontAlgn="base" hangingPunct="0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defTabSz="2730500" eaLnBrk="0" fontAlgn="base" hangingPunct="0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defTabSz="2730500" eaLnBrk="0" fontAlgn="base" hangingPunct="0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defTabSz="2730500" eaLnBrk="0" fontAlgn="base" hangingPunct="0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defTabSz="11430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614" b="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Customer </a:t>
            </a:r>
            <a:r>
              <a: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IT environment is positioned to take advantage of current and future </a:t>
            </a:r>
            <a:r>
              <a:rPr lang="en-US" sz="614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Cloud</a:t>
            </a:r>
            <a:r>
              <a: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technology to drive favorable business </a:t>
            </a:r>
            <a:br>
              <a: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outcomes well into </a:t>
            </a:r>
            <a:br>
              <a: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the future. </a:t>
            </a:r>
          </a:p>
        </p:txBody>
      </p:sp>
      <p:sp>
        <p:nvSpPr>
          <p:cNvPr id="128" name="Rounded Rectangle 127"/>
          <p:cNvSpPr/>
          <p:nvPr/>
        </p:nvSpPr>
        <p:spPr>
          <a:xfrm>
            <a:off x="6441141" y="1462295"/>
            <a:ext cx="974912" cy="2181858"/>
          </a:xfrm>
          <a:prstGeom prst="roundRect">
            <a:avLst>
              <a:gd name="adj" fmla="val 5486"/>
            </a:avLst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23380" bIns="45720" anchor="ctr">
            <a:noAutofit/>
          </a:bodyPr>
          <a:lstStyle>
            <a:lvl1pPr marL="295275">
              <a:defRPr sz="5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5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5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5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5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2730500" eaLnBrk="0" fontAlgn="base" hangingPunct="0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2730500" eaLnBrk="0" fontAlgn="base" hangingPunct="0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2730500" eaLnBrk="0" fontAlgn="base" hangingPunct="0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2730500" eaLnBrk="0" fontAlgn="base" hangingPunct="0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6350" algn="ctr" defTabSz="114300" fontAlgn="auto">
              <a:spcBef>
                <a:spcPts val="300"/>
              </a:spcBef>
              <a:spcAft>
                <a:spcPts val="0"/>
              </a:spcAft>
              <a:buNone/>
              <a:defRPr/>
            </a:pPr>
            <a:r>
              <a:rPr lang="en-US" altLang="en-US" sz="7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Application Rationalization </a:t>
            </a:r>
            <a:br>
              <a:rPr lang="en-US" altLang="en-US" sz="7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altLang="en-US" sz="7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Execution</a:t>
            </a:r>
            <a:r>
              <a:rPr lang="en-US" altLang="en-US" sz="614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marL="105569" indent="-59531" defTabSz="114300" fontAlgn="auto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As applications are rationalized, move them to the appropriate cloud platform using ITaaS framework</a:t>
            </a:r>
            <a:endParaRPr lang="en-US" altLang="ja-JP" sz="614" b="0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 marL="105569" indent="-59531" defTabSz="114300" fontAlgn="auto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Align business service levels to application and infrastructure tiers</a:t>
            </a:r>
          </a:p>
          <a:p>
            <a:pPr marL="105569" indent="-59531" defTabSz="114300" fontAlgn="auto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Apply transformation and “CloudFirst” strategy migrating appropriate production workloads to cloud</a:t>
            </a:r>
          </a:p>
          <a:p>
            <a:pPr marL="105569" indent="-59531" defTabSz="114300" fontAlgn="auto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Support Scaled Agile Framework (SAFe) through Dev/Ops enabled infrastructure</a:t>
            </a:r>
          </a:p>
        </p:txBody>
      </p:sp>
      <p:pic>
        <p:nvPicPr>
          <p:cNvPr id="3089" name="Picture 18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DF6"/>
              </a:clrFrom>
              <a:clrTo>
                <a:srgbClr val="FFFD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48" b="9584"/>
          <a:stretch>
            <a:fillRect/>
          </a:stretch>
        </p:blipFill>
        <p:spPr bwMode="auto">
          <a:xfrm>
            <a:off x="1175542" y="4545457"/>
            <a:ext cx="1193094" cy="541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91" name="TextBox 30"/>
          <p:cNvSpPr txBox="1">
            <a:spLocks noChangeArrowheads="1"/>
          </p:cNvSpPr>
          <p:nvPr/>
        </p:nvSpPr>
        <p:spPr bwMode="auto">
          <a:xfrm>
            <a:off x="1205712" y="5833694"/>
            <a:ext cx="684162" cy="93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>
            <a:lvl1pPr>
              <a:defRPr sz="53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53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53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53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53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2730500" eaLnBrk="0" fontAlgn="base" hangingPunct="0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2730500" eaLnBrk="0" fontAlgn="base" hangingPunct="0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2730500" eaLnBrk="0" fontAlgn="base" hangingPunct="0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2730500" eaLnBrk="0" fontAlgn="base" hangingPunct="0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defTabSz="11430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46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© 2017 IBM Corporation</a:t>
            </a:r>
            <a:endParaRPr lang="en-US" altLang="en-US" sz="1023" b="0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3326" name="Group 11"/>
          <p:cNvGrpSpPr>
            <a:grpSpLocks/>
          </p:cNvGrpSpPr>
          <p:nvPr/>
        </p:nvGrpSpPr>
        <p:grpSpPr bwMode="auto">
          <a:xfrm>
            <a:off x="1177850" y="1038385"/>
            <a:ext cx="7818233" cy="325914"/>
            <a:chOff x="4508883" y="2469792"/>
            <a:chExt cx="26415619" cy="1183243"/>
          </a:xfrm>
          <a:effectLst>
            <a:outerShdw blurRad="1524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28" name="Chevron 27"/>
            <p:cNvSpPr/>
            <p:nvPr/>
          </p:nvSpPr>
          <p:spPr>
            <a:xfrm>
              <a:off x="8580207" y="2469792"/>
              <a:ext cx="13802732" cy="1183243"/>
            </a:xfrm>
            <a:prstGeom prst="chevron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Autofit/>
            </a:bodyPr>
            <a:lstStyle/>
            <a:p>
              <a:pPr algn="ctr" defTabSz="698395" fontAlgn="auto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850" b="0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Transform to Future Operating Model</a:t>
              </a:r>
            </a:p>
          </p:txBody>
        </p:sp>
        <p:sp>
          <p:nvSpPr>
            <p:cNvPr id="47" name="Chevron 46"/>
            <p:cNvSpPr/>
            <p:nvPr/>
          </p:nvSpPr>
          <p:spPr>
            <a:xfrm>
              <a:off x="25813195" y="2469792"/>
              <a:ext cx="5111307" cy="1183243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  <a:effectLst/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Autofit/>
            </a:bodyPr>
            <a:lstStyle/>
            <a:p>
              <a:pPr algn="ctr" defTabSz="698395" fontAlgn="auto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850" b="0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Future</a:t>
              </a:r>
            </a:p>
          </p:txBody>
        </p:sp>
        <p:sp>
          <p:nvSpPr>
            <p:cNvPr id="49" name="Chevron 48"/>
            <p:cNvSpPr/>
            <p:nvPr/>
          </p:nvSpPr>
          <p:spPr>
            <a:xfrm>
              <a:off x="21974035" y="2469792"/>
              <a:ext cx="4225347" cy="1183243"/>
            </a:xfrm>
            <a:prstGeom prst="chevron">
              <a:avLst/>
            </a:prstGeom>
            <a:solidFill>
              <a:srgbClr val="0070C0"/>
            </a:solidFill>
            <a:ln>
              <a:noFill/>
            </a:ln>
            <a:effectLst/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Autofit/>
            </a:bodyPr>
            <a:lstStyle/>
            <a:p>
              <a:pPr algn="ctr" defTabSz="698395" fontAlgn="auto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850" b="0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Continue Transformation</a:t>
              </a:r>
            </a:p>
          </p:txBody>
        </p:sp>
        <p:sp>
          <p:nvSpPr>
            <p:cNvPr id="46" name="Pentagon 45"/>
            <p:cNvSpPr/>
            <p:nvPr/>
          </p:nvSpPr>
          <p:spPr>
            <a:xfrm>
              <a:off x="4508883" y="2469792"/>
              <a:ext cx="4471071" cy="1183243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  <a:effectLst/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Autofit/>
            </a:bodyPr>
            <a:lstStyle/>
            <a:p>
              <a:pPr algn="ctr" defTabSz="698395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850" b="0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Today</a:t>
              </a:r>
            </a:p>
          </p:txBody>
        </p:sp>
      </p:grpSp>
      <p:sp>
        <p:nvSpPr>
          <p:cNvPr id="87" name="Pentagon 86"/>
          <p:cNvSpPr/>
          <p:nvPr/>
        </p:nvSpPr>
        <p:spPr>
          <a:xfrm>
            <a:off x="2385238" y="2023782"/>
            <a:ext cx="2186762" cy="878935"/>
          </a:xfrm>
          <a:prstGeom prst="homePlate">
            <a:avLst>
              <a:gd name="adj" fmla="val 27915"/>
            </a:avLst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3380" rIns="11690" bIns="23380" anchor="ctr">
            <a:noAutofit/>
          </a:bodyPr>
          <a:lstStyle>
            <a:lvl1pPr marL="176213">
              <a:defRPr sz="5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5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5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5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5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2730500" eaLnBrk="0" fontAlgn="base" hangingPunct="0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2730500" eaLnBrk="0" fontAlgn="base" hangingPunct="0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2730500" eaLnBrk="0" fontAlgn="base" hangingPunct="0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2730500" eaLnBrk="0" fontAlgn="base" hangingPunct="0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44053" defTabSz="11430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Infrastructure features a </a:t>
            </a:r>
            <a:r>
              <a:rPr lang="en-US" altLang="en-US" sz="614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Private Cloud for Meijer </a:t>
            </a:r>
            <a:br>
              <a:rPr lang="en-US" altLang="en-US" sz="614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alt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environment orchestrated with VMware VRealize orchestration and Densify capacity planning, enabling dynamic capacity adjustments through automated monitoring and provisioning of resources. This will enable a consumption-based model and positions for effective management of hybrid cloud environments </a:t>
            </a:r>
            <a:br>
              <a:rPr lang="en-US" alt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alt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as </a:t>
            </a:r>
            <a:r>
              <a:rPr lang="en-US" altLang="en-US" sz="614" b="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customer </a:t>
            </a:r>
            <a:r>
              <a:rPr lang="en-US" alt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considers future cloud technologies. </a:t>
            </a:r>
          </a:p>
        </p:txBody>
      </p:sp>
      <p:sp>
        <p:nvSpPr>
          <p:cNvPr id="95" name="Rounded Rectangle 94"/>
          <p:cNvSpPr/>
          <p:nvPr/>
        </p:nvSpPr>
        <p:spPr>
          <a:xfrm>
            <a:off x="1244675" y="1825660"/>
            <a:ext cx="1064771" cy="346040"/>
          </a:xfrm>
          <a:prstGeom prst="roundRect">
            <a:avLst>
              <a:gd name="adj" fmla="val 15257"/>
            </a:avLst>
          </a:prstGeom>
          <a:noFill/>
          <a:ln>
            <a:noFill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3380" bIns="23380" anchor="ctr">
            <a:noAutofit/>
          </a:bodyPr>
          <a:lstStyle/>
          <a:p>
            <a:pPr algn="ctr" defTabSz="11430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563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High average MTTR </a:t>
            </a:r>
            <a:br>
              <a:rPr lang="en-US" sz="563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563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(2.6 days) for incidents </a:t>
            </a:r>
            <a:r>
              <a:rPr lang="mr-IN" sz="511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sz="563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limited automation</a:t>
            </a:r>
          </a:p>
        </p:txBody>
      </p:sp>
      <p:sp>
        <p:nvSpPr>
          <p:cNvPr id="99" name="Rounded Rectangle 98"/>
          <p:cNvSpPr/>
          <p:nvPr/>
        </p:nvSpPr>
        <p:spPr>
          <a:xfrm>
            <a:off x="1244325" y="3516406"/>
            <a:ext cx="1058989" cy="262218"/>
          </a:xfrm>
          <a:prstGeom prst="roundRect">
            <a:avLst>
              <a:gd name="adj" fmla="val 21360"/>
            </a:avLst>
          </a:prstGeom>
          <a:noFill/>
          <a:ln>
            <a:noFill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3380" bIns="23380" anchor="ctr">
            <a:noAutofit/>
          </a:bodyPr>
          <a:lstStyle/>
          <a:p>
            <a:pPr algn="ctr" defTabSz="11430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en-US" sz="563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Limited use of cloud with integrated legacy environment</a:t>
            </a:r>
          </a:p>
        </p:txBody>
      </p:sp>
      <p:grpSp>
        <p:nvGrpSpPr>
          <p:cNvPr id="3122" name="Group 19"/>
          <p:cNvGrpSpPr>
            <a:grpSpLocks/>
          </p:cNvGrpSpPr>
          <p:nvPr/>
        </p:nvGrpSpPr>
        <p:grpSpPr bwMode="auto">
          <a:xfrm>
            <a:off x="1609541" y="3054745"/>
            <a:ext cx="579208" cy="419095"/>
            <a:chOff x="6186394" y="9287174"/>
            <a:chExt cx="2102200" cy="152133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print">
              <a:clrChange>
                <a:clrFrom>
                  <a:srgbClr val="FFFFFD"/>
                </a:clrFrom>
                <a:clrTo>
                  <a:srgbClr val="FFFFFD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25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89" t="25957" r="76198" b="63831"/>
            <a:stretch/>
          </p:blipFill>
          <p:spPr>
            <a:xfrm>
              <a:off x="6186394" y="9287174"/>
              <a:ext cx="2102200" cy="1521330"/>
            </a:xfrm>
            <a:prstGeom prst="rect">
              <a:avLst/>
            </a:prstGeom>
          </p:spPr>
        </p:pic>
        <p:pic>
          <p:nvPicPr>
            <p:cNvPr id="3218" name="Picture 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0669" y="9597911"/>
              <a:ext cx="709612" cy="60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0" name="Rounded Rectangle 109"/>
          <p:cNvSpPr/>
          <p:nvPr/>
        </p:nvSpPr>
        <p:spPr>
          <a:xfrm>
            <a:off x="1244325" y="4155579"/>
            <a:ext cx="1048399" cy="362633"/>
          </a:xfrm>
          <a:prstGeom prst="roundRect">
            <a:avLst>
              <a:gd name="adj" fmla="val 15335"/>
            </a:avLst>
          </a:prstGeom>
          <a:noFill/>
          <a:ln>
            <a:noFill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3380" bIns="23380" anchor="ctr">
            <a:noAutofit/>
          </a:bodyPr>
          <a:lstStyle/>
          <a:p>
            <a:pPr algn="ctr" defTabSz="11430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en-US" sz="563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Infrastructure environment architected to 100% HA vs tiered to business priority </a:t>
            </a:r>
          </a:p>
        </p:txBody>
      </p:sp>
      <p:sp>
        <p:nvSpPr>
          <p:cNvPr id="114" name="Rounded Rectangle 113"/>
          <p:cNvSpPr/>
          <p:nvPr/>
        </p:nvSpPr>
        <p:spPr>
          <a:xfrm>
            <a:off x="1591116" y="5058522"/>
            <a:ext cx="694413" cy="697368"/>
          </a:xfrm>
          <a:prstGeom prst="roundRect">
            <a:avLst>
              <a:gd name="adj" fmla="val 7001"/>
            </a:avLst>
          </a:prstGeom>
          <a:noFill/>
          <a:ln>
            <a:noFill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3380" bIns="23380" anchor="ctr">
            <a:noAutofit/>
          </a:bodyPr>
          <a:lstStyle/>
          <a:p>
            <a:pPr algn="ctr" defTabSz="11430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563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No out-of-region Disaster Recovery infrastructure that contributes to </a:t>
            </a:r>
            <a:r>
              <a:rPr lang="en-US" sz="563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higher business risk</a:t>
            </a:r>
          </a:p>
        </p:txBody>
      </p:sp>
      <p:pic>
        <p:nvPicPr>
          <p:cNvPr id="3130" name="Picture 7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90" b="68219"/>
          <a:stretch>
            <a:fillRect/>
          </a:stretch>
        </p:blipFill>
        <p:spPr bwMode="auto">
          <a:xfrm>
            <a:off x="1152765" y="5064173"/>
            <a:ext cx="502214" cy="372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" name="Freeform 107"/>
          <p:cNvSpPr/>
          <p:nvPr/>
        </p:nvSpPr>
        <p:spPr>
          <a:xfrm>
            <a:off x="6357338" y="1358350"/>
            <a:ext cx="182425" cy="442553"/>
          </a:xfrm>
          <a:custGeom>
            <a:avLst/>
            <a:gdLst>
              <a:gd name="connsiteX0" fmla="*/ 247477 w 661364"/>
              <a:gd name="connsiteY0" fmla="*/ 0 h 1471027"/>
              <a:gd name="connsiteX1" fmla="*/ 661364 w 661364"/>
              <a:gd name="connsiteY1" fmla="*/ 735514 h 1471027"/>
              <a:gd name="connsiteX2" fmla="*/ 247477 w 661364"/>
              <a:gd name="connsiteY2" fmla="*/ 1471027 h 1471027"/>
              <a:gd name="connsiteX3" fmla="*/ 247477 w 661364"/>
              <a:gd name="connsiteY3" fmla="*/ 1274718 h 1471027"/>
              <a:gd name="connsiteX4" fmla="*/ 0 w 661364"/>
              <a:gd name="connsiteY4" fmla="*/ 1274718 h 1471027"/>
              <a:gd name="connsiteX5" fmla="*/ 0 w 661364"/>
              <a:gd name="connsiteY5" fmla="*/ 196309 h 1471027"/>
              <a:gd name="connsiteX6" fmla="*/ 247477 w 661364"/>
              <a:gd name="connsiteY6" fmla="*/ 196309 h 1471027"/>
              <a:gd name="connsiteX7" fmla="*/ 247477 w 661364"/>
              <a:gd name="connsiteY7" fmla="*/ 0 h 1471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364" h="1471027">
                <a:moveTo>
                  <a:pt x="247477" y="0"/>
                </a:moveTo>
                <a:lnTo>
                  <a:pt x="661364" y="735514"/>
                </a:lnTo>
                <a:lnTo>
                  <a:pt x="247477" y="1471027"/>
                </a:lnTo>
                <a:lnTo>
                  <a:pt x="247477" y="1274718"/>
                </a:lnTo>
                <a:lnTo>
                  <a:pt x="0" y="1274718"/>
                </a:lnTo>
                <a:lnTo>
                  <a:pt x="0" y="196309"/>
                </a:lnTo>
                <a:lnTo>
                  <a:pt x="247477" y="196309"/>
                </a:lnTo>
                <a:lnTo>
                  <a:pt x="247477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/>
          <a:p>
            <a:pPr algn="ctr" defTabSz="698395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sz="818" b="0" dirty="0">
              <a:solidFill>
                <a:prstClr val="white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6" name="Freeform 115"/>
          <p:cNvSpPr/>
          <p:nvPr/>
        </p:nvSpPr>
        <p:spPr>
          <a:xfrm>
            <a:off x="6291118" y="5805853"/>
            <a:ext cx="72868" cy="139238"/>
          </a:xfrm>
          <a:custGeom>
            <a:avLst/>
            <a:gdLst>
              <a:gd name="connsiteX0" fmla="*/ 290286 w 290286"/>
              <a:gd name="connsiteY0" fmla="*/ 493486 h 493486"/>
              <a:gd name="connsiteX1" fmla="*/ 275771 w 290286"/>
              <a:gd name="connsiteY1" fmla="*/ 217714 h 493486"/>
              <a:gd name="connsiteX2" fmla="*/ 0 w 290286"/>
              <a:gd name="connsiteY2" fmla="*/ 0 h 493486"/>
              <a:gd name="connsiteX3" fmla="*/ 290286 w 290286"/>
              <a:gd name="connsiteY3" fmla="*/ 493486 h 493486"/>
              <a:gd name="connsiteX0" fmla="*/ 290286 w 322194"/>
              <a:gd name="connsiteY0" fmla="*/ 493486 h 493486"/>
              <a:gd name="connsiteX1" fmla="*/ 322194 w 322194"/>
              <a:gd name="connsiteY1" fmla="*/ 202240 h 493486"/>
              <a:gd name="connsiteX2" fmla="*/ 0 w 322194"/>
              <a:gd name="connsiteY2" fmla="*/ 0 h 493486"/>
              <a:gd name="connsiteX3" fmla="*/ 290286 w 322194"/>
              <a:gd name="connsiteY3" fmla="*/ 493486 h 493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194" h="493486">
                <a:moveTo>
                  <a:pt x="290286" y="493486"/>
                </a:moveTo>
                <a:lnTo>
                  <a:pt x="322194" y="202240"/>
                </a:lnTo>
                <a:lnTo>
                  <a:pt x="0" y="0"/>
                </a:lnTo>
                <a:lnTo>
                  <a:pt x="290286" y="49348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/>
          <a:p>
            <a:pPr algn="ctr" defTabSz="698395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sz="818" b="0" dirty="0">
              <a:solidFill>
                <a:prstClr val="white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2586296" y="1392896"/>
            <a:ext cx="3585904" cy="52661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11430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7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Leverage customer investment </a:t>
            </a:r>
            <a:r>
              <a:rPr lang="en-US" sz="7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in 985 for production and test midrange workloads while introducing an IBM out-of-region Disaster Recovery capability</a:t>
            </a:r>
          </a:p>
          <a:p>
            <a:pPr marL="87667" indent="-87667" defTabSz="1143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600" b="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Move assets from 982 to 985 and cluster by tier</a:t>
            </a:r>
          </a:p>
          <a:p>
            <a:pPr marL="87667" indent="-87667" defTabSz="1143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600" b="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Migrate Mainframe to IBM zCloud</a:t>
            </a:r>
          </a:p>
          <a:p>
            <a:pPr marL="87667" indent="-87667" defTabSz="1143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600" b="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Create out-of-region DR in IBM Raleigh, NC for workloads</a:t>
            </a:r>
          </a:p>
          <a:p>
            <a:pPr marL="87667" indent="-87667" defTabSz="1143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600" b="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Complement Meijer tooling with IBM</a:t>
            </a:r>
          </a:p>
        </p:txBody>
      </p:sp>
      <p:sp>
        <p:nvSpPr>
          <p:cNvPr id="3133" name="Rectangle 125"/>
          <p:cNvSpPr>
            <a:spLocks noChangeArrowheads="1"/>
          </p:cNvSpPr>
          <p:nvPr/>
        </p:nvSpPr>
        <p:spPr bwMode="auto">
          <a:xfrm>
            <a:off x="4704015" y="4144635"/>
            <a:ext cx="1340403" cy="133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defRPr sz="5300"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 sz="5300"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 sz="5300"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 sz="5300"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 sz="5300"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2730500" eaLnBrk="0" fontAlgn="base" hangingPunct="0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2730500" eaLnBrk="0" fontAlgn="base" hangingPunct="0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2730500" eaLnBrk="0" fontAlgn="base" hangingPunct="0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2730500" eaLnBrk="0" fontAlgn="base" hangingPunct="0">
              <a:spcBef>
                <a:spcPct val="0"/>
              </a:spcBef>
              <a:spcAft>
                <a:spcPct val="0"/>
              </a:spcAft>
              <a:defRPr sz="5300"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algn="ctr" defTabSz="11430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716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Transformation Initiatives</a:t>
            </a:r>
            <a:endParaRPr lang="en-US" altLang="en-US" sz="716" b="0" dirty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1" name="Freeform 130"/>
          <p:cNvSpPr/>
          <p:nvPr/>
        </p:nvSpPr>
        <p:spPr>
          <a:xfrm>
            <a:off x="7475829" y="1352882"/>
            <a:ext cx="182425" cy="442553"/>
          </a:xfrm>
          <a:custGeom>
            <a:avLst/>
            <a:gdLst>
              <a:gd name="connsiteX0" fmla="*/ 247477 w 661364"/>
              <a:gd name="connsiteY0" fmla="*/ 0 h 1471027"/>
              <a:gd name="connsiteX1" fmla="*/ 661364 w 661364"/>
              <a:gd name="connsiteY1" fmla="*/ 735514 h 1471027"/>
              <a:gd name="connsiteX2" fmla="*/ 247477 w 661364"/>
              <a:gd name="connsiteY2" fmla="*/ 1471027 h 1471027"/>
              <a:gd name="connsiteX3" fmla="*/ 247477 w 661364"/>
              <a:gd name="connsiteY3" fmla="*/ 1274718 h 1471027"/>
              <a:gd name="connsiteX4" fmla="*/ 0 w 661364"/>
              <a:gd name="connsiteY4" fmla="*/ 1274718 h 1471027"/>
              <a:gd name="connsiteX5" fmla="*/ 0 w 661364"/>
              <a:gd name="connsiteY5" fmla="*/ 196309 h 1471027"/>
              <a:gd name="connsiteX6" fmla="*/ 247477 w 661364"/>
              <a:gd name="connsiteY6" fmla="*/ 196309 h 1471027"/>
              <a:gd name="connsiteX7" fmla="*/ 247477 w 661364"/>
              <a:gd name="connsiteY7" fmla="*/ 0 h 1471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364" h="1471027">
                <a:moveTo>
                  <a:pt x="247477" y="0"/>
                </a:moveTo>
                <a:lnTo>
                  <a:pt x="661364" y="735514"/>
                </a:lnTo>
                <a:lnTo>
                  <a:pt x="247477" y="1471027"/>
                </a:lnTo>
                <a:lnTo>
                  <a:pt x="247477" y="1274718"/>
                </a:lnTo>
                <a:lnTo>
                  <a:pt x="0" y="1274718"/>
                </a:lnTo>
                <a:lnTo>
                  <a:pt x="0" y="196309"/>
                </a:lnTo>
                <a:lnTo>
                  <a:pt x="247477" y="196309"/>
                </a:lnTo>
                <a:lnTo>
                  <a:pt x="247477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/>
          <a:p>
            <a:pPr algn="ctr" defTabSz="698395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sz="818" b="0" dirty="0">
              <a:solidFill>
                <a:prstClr val="white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3" name="Freeform 132"/>
          <p:cNvSpPr/>
          <p:nvPr/>
        </p:nvSpPr>
        <p:spPr>
          <a:xfrm>
            <a:off x="7409609" y="5805148"/>
            <a:ext cx="72868" cy="139238"/>
          </a:xfrm>
          <a:custGeom>
            <a:avLst/>
            <a:gdLst>
              <a:gd name="connsiteX0" fmla="*/ 290286 w 290286"/>
              <a:gd name="connsiteY0" fmla="*/ 493486 h 493486"/>
              <a:gd name="connsiteX1" fmla="*/ 275771 w 290286"/>
              <a:gd name="connsiteY1" fmla="*/ 217714 h 493486"/>
              <a:gd name="connsiteX2" fmla="*/ 0 w 290286"/>
              <a:gd name="connsiteY2" fmla="*/ 0 h 493486"/>
              <a:gd name="connsiteX3" fmla="*/ 290286 w 290286"/>
              <a:gd name="connsiteY3" fmla="*/ 493486 h 493486"/>
              <a:gd name="connsiteX0" fmla="*/ 290286 w 322194"/>
              <a:gd name="connsiteY0" fmla="*/ 493486 h 493486"/>
              <a:gd name="connsiteX1" fmla="*/ 322194 w 322194"/>
              <a:gd name="connsiteY1" fmla="*/ 202240 h 493486"/>
              <a:gd name="connsiteX2" fmla="*/ 0 w 322194"/>
              <a:gd name="connsiteY2" fmla="*/ 0 h 493486"/>
              <a:gd name="connsiteX3" fmla="*/ 290286 w 322194"/>
              <a:gd name="connsiteY3" fmla="*/ 493486 h 493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194" h="493486">
                <a:moveTo>
                  <a:pt x="290286" y="493486"/>
                </a:moveTo>
                <a:lnTo>
                  <a:pt x="322194" y="202240"/>
                </a:lnTo>
                <a:lnTo>
                  <a:pt x="0" y="0"/>
                </a:lnTo>
                <a:lnTo>
                  <a:pt x="290286" y="493486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/>
          <a:p>
            <a:pPr algn="ctr" defTabSz="698395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sz="818" b="0" dirty="0">
              <a:solidFill>
                <a:prstClr val="white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6" name="Rounded Rectangle 135"/>
          <p:cNvSpPr/>
          <p:nvPr/>
        </p:nvSpPr>
        <p:spPr>
          <a:xfrm>
            <a:off x="6440666" y="4155141"/>
            <a:ext cx="970652" cy="853889"/>
          </a:xfrm>
          <a:prstGeom prst="roundRect">
            <a:avLst>
              <a:gd name="adj" fmla="val 6823"/>
            </a:avLst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3380" rIns="45720" bIns="23380" anchor="ctr">
            <a:noAutofit/>
          </a:bodyPr>
          <a:lstStyle/>
          <a:p>
            <a:pPr algn="ctr" defTabSz="11430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614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Implementation of </a:t>
            </a:r>
            <a:br>
              <a:rPr lang="en-US" sz="614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614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IBMs Cloud Brokerage solution </a:t>
            </a:r>
            <a:r>
              <a: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for the distribution of workloads based on cloud provider profiles and cost provided via a service catalog</a:t>
            </a:r>
          </a:p>
        </p:txBody>
      </p:sp>
      <p:sp>
        <p:nvSpPr>
          <p:cNvPr id="145" name="Rounded Rectangle 144"/>
          <p:cNvSpPr/>
          <p:nvPr/>
        </p:nvSpPr>
        <p:spPr>
          <a:xfrm>
            <a:off x="7557248" y="4168589"/>
            <a:ext cx="1365276" cy="470647"/>
          </a:xfrm>
          <a:prstGeom prst="roundRect">
            <a:avLst>
              <a:gd name="adj" fmla="val 10456"/>
            </a:avLst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3380" bIns="23380" anchor="ctr">
            <a:noAutofit/>
          </a:bodyPr>
          <a:lstStyle/>
          <a:p>
            <a:pPr algn="ctr" defTabSz="11430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Leverage both hybrid cloud and advanced cognitive automation for delivery model to drive efficiencies and added business value</a:t>
            </a:r>
          </a:p>
        </p:txBody>
      </p:sp>
      <p:sp>
        <p:nvSpPr>
          <p:cNvPr id="150" name="Rounded Rectangle 149"/>
          <p:cNvSpPr/>
          <p:nvPr/>
        </p:nvSpPr>
        <p:spPr>
          <a:xfrm>
            <a:off x="7557248" y="4684933"/>
            <a:ext cx="1352719" cy="523180"/>
          </a:xfrm>
          <a:prstGeom prst="roundRect">
            <a:avLst>
              <a:gd name="adj" fmla="val 12529"/>
            </a:avLst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3380" bIns="23380" anchor="ctr">
            <a:noAutofit/>
          </a:bodyPr>
          <a:lstStyle/>
          <a:p>
            <a:pPr algn="ctr" defTabSz="11430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Business risk mitigated in </a:t>
            </a:r>
            <a:br>
              <a: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the event of a disaster by implementation of tiered </a:t>
            </a:r>
            <a:r>
              <a:rPr lang="en-US" sz="614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Resilient Disaster Recovery </a:t>
            </a:r>
            <a:r>
              <a: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design</a:t>
            </a:r>
          </a:p>
        </p:txBody>
      </p:sp>
      <p:sp>
        <p:nvSpPr>
          <p:cNvPr id="127" name="Rounded Rectangle 126"/>
          <p:cNvSpPr/>
          <p:nvPr/>
        </p:nvSpPr>
        <p:spPr>
          <a:xfrm>
            <a:off x="7557248" y="5265644"/>
            <a:ext cx="1352719" cy="498357"/>
          </a:xfrm>
          <a:prstGeom prst="roundRect">
            <a:avLst>
              <a:gd name="adj" fmla="val 12529"/>
            </a:avLst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3380" bIns="23380" anchor="ctr">
            <a:noAutofit/>
          </a:bodyPr>
          <a:lstStyle/>
          <a:p>
            <a:pPr algn="ctr" defTabSz="698395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Lower </a:t>
            </a:r>
            <a:r>
              <a:rPr lang="en-US" sz="614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Total Cost of Ownership </a:t>
            </a:r>
            <a:r>
              <a: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offering new investment opportunities to further </a:t>
            </a:r>
            <a:br>
              <a: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Meijer’s digital strategy</a:t>
            </a:r>
          </a:p>
        </p:txBody>
      </p:sp>
      <p:sp>
        <p:nvSpPr>
          <p:cNvPr id="148" name="Rounded Rectangle 147"/>
          <p:cNvSpPr>
            <a:spLocks noChangeArrowheads="1"/>
          </p:cNvSpPr>
          <p:nvPr/>
        </p:nvSpPr>
        <p:spPr bwMode="auto">
          <a:xfrm>
            <a:off x="2454088" y="4148418"/>
            <a:ext cx="1988632" cy="1136755"/>
          </a:xfrm>
          <a:prstGeom prst="roundRect">
            <a:avLst>
              <a:gd name="adj" fmla="val 4949"/>
            </a:avLst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  <a:extLst/>
        </p:spPr>
        <p:txBody>
          <a:bodyPr lIns="46759" tIns="23380" rIns="46759" bIns="23380">
            <a:noAutofit/>
          </a:bodyPr>
          <a:lstStyle/>
          <a:p>
            <a:pPr algn="ctr" defTabSz="698395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716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… IBM Services Platform with Watson </a:t>
            </a:r>
            <a:endParaRPr lang="en-US" sz="716" b="0" dirty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3" name="Rounded Rectangle 122"/>
          <p:cNvSpPr/>
          <p:nvPr/>
        </p:nvSpPr>
        <p:spPr>
          <a:xfrm>
            <a:off x="6440666" y="5076265"/>
            <a:ext cx="975387" cy="718421"/>
          </a:xfrm>
          <a:prstGeom prst="roundRect">
            <a:avLst>
              <a:gd name="adj" fmla="val 8745"/>
            </a:avLst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3380" rIns="45720" bIns="23380" anchor="ctr">
            <a:noAutofit/>
          </a:bodyPr>
          <a:lstStyle/>
          <a:p>
            <a:pPr algn="ctr" defTabSz="11430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614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Pattern Enablement: </a:t>
            </a:r>
            <a:r>
              <a:rPr lang="en-US" sz="614" b="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IBM to provide execution of patterns and blueprints for agile and dev/ops  to support SAFe Framework</a:t>
            </a:r>
          </a:p>
        </p:txBody>
      </p:sp>
      <p:pic>
        <p:nvPicPr>
          <p:cNvPr id="3172" name="Picture 13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158" y="1382166"/>
            <a:ext cx="1363402" cy="883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-4049" y="1435351"/>
            <a:ext cx="1196745" cy="4088657"/>
            <a:chOff x="-2" y="5563522"/>
            <a:chExt cx="6475831" cy="19043461"/>
          </a:xfrm>
        </p:grpSpPr>
        <p:sp>
          <p:nvSpPr>
            <p:cNvPr id="173" name="Rectangle 172"/>
            <p:cNvSpPr/>
            <p:nvPr/>
          </p:nvSpPr>
          <p:spPr>
            <a:xfrm>
              <a:off x="-2" y="5563522"/>
              <a:ext cx="6475831" cy="4901483"/>
            </a:xfrm>
            <a:prstGeom prst="rect">
              <a:avLst/>
            </a:prstGeom>
            <a:solidFill>
              <a:srgbClr val="E8E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" tIns="11690" rIns="114300" bIns="11690" rtlCol="0" anchor="ctr">
              <a:noAutofit/>
            </a:bodyPr>
            <a:lstStyle/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65" dirty="0">
                  <a:solidFill>
                    <a:srgbClr val="3F49A0"/>
                  </a:solidFill>
                  <a:latin typeface="Arial" charset="0"/>
                  <a:ea typeface="Arial" charset="0"/>
                  <a:cs typeface="Arial" charset="0"/>
                </a:rPr>
                <a:t>Execute a “Cloud-First” Strategy </a:t>
              </a:r>
              <a:r>
                <a:rPr lang="en-US" sz="665" b="0" dirty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to</a:t>
              </a:r>
              <a:r>
                <a:rPr lang="en-US" sz="665" dirty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sz="665" b="0" dirty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effectively position the new IT environment to take full advantage of current and future technology and services, driving favorable business outcomes.</a:t>
              </a: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-2" y="10646765"/>
              <a:ext cx="6475831" cy="4685282"/>
            </a:xfrm>
            <a:prstGeom prst="rect">
              <a:avLst/>
            </a:prstGeom>
            <a:solidFill>
              <a:srgbClr val="E8E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" tIns="11690" rIns="114300" bIns="11690" rtlCol="0" anchor="ctr">
              <a:noAutofit/>
            </a:bodyPr>
            <a:lstStyle/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65" dirty="0">
                  <a:solidFill>
                    <a:srgbClr val="3F49A0"/>
                  </a:solidFill>
                  <a:latin typeface="Arial" charset="0"/>
                  <a:ea typeface="Arial" charset="0"/>
                  <a:cs typeface="Arial" charset="0"/>
                </a:rPr>
                <a:t>Speed of IT and Scalability: </a:t>
              </a:r>
              <a:r>
                <a:rPr lang="en-US" sz="665" b="0" dirty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ITaaS</a:t>
              </a:r>
              <a:r>
                <a:rPr lang="en-US" sz="665" dirty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sz="665" b="0" dirty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is the</a:t>
              </a:r>
              <a:r>
                <a:rPr lang="en-US" sz="665" dirty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sz="665" b="0" dirty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future operating model that will improve the speed, flexibility, and capability of IT to address the digital needs of Meijer customers.</a:t>
              </a: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-2" y="15513806"/>
              <a:ext cx="6475831" cy="3829217"/>
            </a:xfrm>
            <a:prstGeom prst="rect">
              <a:avLst/>
            </a:prstGeom>
            <a:solidFill>
              <a:srgbClr val="E8E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" tIns="11690" rIns="114300" bIns="11690" rtlCol="0" anchor="ctr">
              <a:noAutofit/>
            </a:bodyPr>
            <a:lstStyle/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65" dirty="0">
                  <a:solidFill>
                    <a:srgbClr val="3F49A0"/>
                  </a:solidFill>
                  <a:latin typeface="Arial" charset="0"/>
                  <a:ea typeface="Arial" charset="0"/>
                  <a:cs typeface="Arial" charset="0"/>
                </a:rPr>
                <a:t>Resiliency</a:t>
              </a:r>
              <a:r>
                <a:rPr lang="en-US" sz="665" b="0" dirty="0">
                  <a:solidFill>
                    <a:srgbClr val="3F49A0"/>
                  </a:solidFill>
                  <a:latin typeface="Arial" charset="0"/>
                  <a:ea typeface="Arial" charset="0"/>
                  <a:cs typeface="Arial" charset="0"/>
                </a:rPr>
                <a:t>: </a:t>
              </a:r>
              <a:r>
                <a:rPr lang="en-US" sz="665" b="0" dirty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Complement </a:t>
              </a:r>
              <a:r>
                <a:rPr lang="en-US" sz="665" b="0" dirty="0" smtClean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customer security </a:t>
              </a:r>
              <a:r>
                <a:rPr lang="en-US" sz="665" b="0" dirty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team, improving the security posture, while mitigating risk via an out-of-region DR solution.</a:t>
              </a:r>
              <a:endParaRPr lang="en-US" sz="66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-2" y="19524784"/>
              <a:ext cx="6475831" cy="5082199"/>
            </a:xfrm>
            <a:prstGeom prst="rect">
              <a:avLst/>
            </a:prstGeom>
            <a:solidFill>
              <a:srgbClr val="E8E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" tIns="11690" rIns="114300" bIns="11690" rtlCol="0" anchor="ctr">
              <a:noAutofit/>
            </a:bodyPr>
            <a:lstStyle/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65" dirty="0">
                  <a:solidFill>
                    <a:srgbClr val="3F49A0"/>
                  </a:solidFill>
                  <a:latin typeface="Arial" charset="0"/>
                  <a:ea typeface="Arial" charset="0"/>
                  <a:cs typeface="Arial" charset="0"/>
                </a:rPr>
                <a:t>Generate Savings </a:t>
              </a:r>
              <a:r>
                <a:rPr lang="en-US" sz="665" b="0" dirty="0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rPr>
                <a:t>by lowering cost of ownership through introduction of cognitive analytics and advanced automation into IT operations through IBM Services Platform for Watson (ISPW).</a:t>
              </a:r>
              <a:endParaRPr lang="en-US" sz="665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1231701" y="1439696"/>
            <a:ext cx="1048909" cy="349014"/>
            <a:chOff x="287862" y="1305613"/>
            <a:chExt cx="4641506" cy="1544415"/>
          </a:xfrm>
        </p:grpSpPr>
        <p:pic>
          <p:nvPicPr>
            <p:cNvPr id="181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99319" y="1897365"/>
              <a:ext cx="1400730" cy="952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82" name="Straight Connector 12"/>
            <p:cNvCxnSpPr>
              <a:cxnSpLocks noChangeShapeType="1"/>
            </p:cNvCxnSpPr>
            <p:nvPr/>
          </p:nvCxnSpPr>
          <p:spPr bwMode="auto">
            <a:xfrm>
              <a:off x="1370019" y="2344738"/>
              <a:ext cx="1857375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 type="triangle" w="med" len="med"/>
              <a:tailEnd type="triangle" w="med" len="med"/>
            </a:ln>
          </p:spPr>
        </p:cxnSp>
        <p:sp>
          <p:nvSpPr>
            <p:cNvPr id="183" name="TextBox 16"/>
            <p:cNvSpPr txBox="1">
              <a:spLocks noChangeArrowheads="1"/>
            </p:cNvSpPr>
            <p:nvPr/>
          </p:nvSpPr>
          <p:spPr bwMode="auto">
            <a:xfrm>
              <a:off x="287862" y="1305613"/>
              <a:ext cx="2106672" cy="472227"/>
            </a:xfrm>
            <a:prstGeom prst="rect">
              <a:avLst/>
            </a:prstGeom>
            <a:solidFill>
              <a:srgbClr val="3D76AA"/>
            </a:solidFill>
            <a:ln w="9525">
              <a:noFill/>
              <a:miter lim="800000"/>
              <a:headEnd/>
              <a:tailEnd/>
            </a:ln>
          </p:spPr>
          <p:txBody>
            <a:bodyPr lIns="23380" tIns="11690" rIns="23380" bIns="11690">
              <a:noAutofit/>
            </a:bodyPr>
            <a:lstStyle/>
            <a:p>
              <a:pPr algn="ctr" defTabSz="114300" fontAlgn="auto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11" b="0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Meijer 982 </a:t>
              </a:r>
            </a:p>
          </p:txBody>
        </p:sp>
        <p:cxnSp>
          <p:nvCxnSpPr>
            <p:cNvPr id="184" name="Straight Connector 183"/>
            <p:cNvCxnSpPr>
              <a:cxnSpLocks noChangeShapeType="1"/>
            </p:cNvCxnSpPr>
            <p:nvPr/>
          </p:nvCxnSpPr>
          <p:spPr bwMode="auto">
            <a:xfrm>
              <a:off x="1370013" y="2344738"/>
              <a:ext cx="20367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pic>
          <p:nvPicPr>
            <p:cNvPr id="185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292834" y="1867612"/>
              <a:ext cx="1398635" cy="952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6" name="TextBox 20"/>
            <p:cNvSpPr txBox="1">
              <a:spLocks noChangeArrowheads="1"/>
            </p:cNvSpPr>
            <p:nvPr/>
          </p:nvSpPr>
          <p:spPr bwMode="auto">
            <a:xfrm>
              <a:off x="3014320" y="1336311"/>
              <a:ext cx="1915048" cy="428209"/>
            </a:xfrm>
            <a:prstGeom prst="rect">
              <a:avLst/>
            </a:prstGeom>
            <a:solidFill>
              <a:srgbClr val="3D76AA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23380" tIns="11690" rIns="23380" bIns="11690">
              <a:noAutofit/>
            </a:bodyPr>
            <a:lstStyle/>
            <a:p>
              <a:pPr algn="ctr" defTabSz="114300" fontAlgn="auto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11" b="0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Meijer 985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521324" y="4329913"/>
            <a:ext cx="1855694" cy="907717"/>
            <a:chOff x="13676244" y="20158342"/>
            <a:chExt cx="9456394" cy="5033033"/>
          </a:xfrm>
          <a:solidFill>
            <a:srgbClr val="FFF1AA"/>
          </a:solidFill>
        </p:grpSpPr>
        <p:sp>
          <p:nvSpPr>
            <p:cNvPr id="168" name="Rectangle 167"/>
            <p:cNvSpPr/>
            <p:nvPr/>
          </p:nvSpPr>
          <p:spPr>
            <a:xfrm>
              <a:off x="13676244" y="20158342"/>
              <a:ext cx="3015836" cy="2466014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690" tIns="11690" rIns="11690" bIns="11690" rtlCol="0" anchor="t" anchorCtr="0">
              <a:noAutofit/>
            </a:bodyPr>
            <a:lstStyle/>
            <a:p>
              <a:pPr algn="ctr" defTabSz="114300" fontAlgn="auto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50" dirty="0">
                  <a:solidFill>
                    <a:srgbClr val="70AD47">
                      <a:lumMod val="75000"/>
                    </a:srgbClr>
                  </a:solidFill>
                  <a:latin typeface="Arial" charset="0"/>
                  <a:ea typeface="Arial" charset="0"/>
                  <a:cs typeface="Arial" charset="0"/>
                </a:rPr>
                <a:t>PASIR</a:t>
              </a:r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16828375" y="22839221"/>
              <a:ext cx="3109065" cy="2352153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690" tIns="11690" rIns="11690" bIns="11690" rtlCol="0" anchor="t" anchorCtr="0">
              <a:noAutofit/>
            </a:bodyPr>
            <a:lstStyle/>
            <a:p>
              <a:pPr algn="ctr" defTabSz="114300" fontAlgn="auto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50">
                  <a:solidFill>
                    <a:srgbClr val="70AD47">
                      <a:lumMod val="75000"/>
                    </a:srgbClr>
                  </a:solidFill>
                  <a:latin typeface="Arial" charset="0"/>
                  <a:ea typeface="Arial" charset="0"/>
                  <a:cs typeface="Arial" charset="0"/>
                </a:rPr>
                <a:t>Dynamic Automation</a:t>
              </a:r>
              <a:endParaRPr lang="en-US" sz="450" dirty="0">
                <a:solidFill>
                  <a:srgbClr val="70AD47">
                    <a:lumMod val="75000"/>
                  </a:srgbClr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20116802" y="20158342"/>
              <a:ext cx="3015836" cy="2466014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690" tIns="11690" rIns="11690" bIns="11690" rtlCol="0" anchor="t" anchorCtr="0">
              <a:noAutofit/>
            </a:bodyPr>
            <a:lstStyle/>
            <a:p>
              <a:pPr algn="ctr" defTabSz="114300" fontAlgn="auto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50" dirty="0">
                  <a:solidFill>
                    <a:srgbClr val="70AD47">
                      <a:lumMod val="75000"/>
                    </a:srgbClr>
                  </a:solidFill>
                  <a:latin typeface="Arial" charset="0"/>
                  <a:ea typeface="Arial" charset="0"/>
                  <a:cs typeface="Arial" charset="0"/>
                </a:rPr>
                <a:t>Risk-based Patching</a:t>
              </a: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13676244" y="22840272"/>
              <a:ext cx="3015836" cy="2351103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690" tIns="11690" rIns="11690" bIns="11690" rtlCol="0" anchor="t" anchorCtr="0">
              <a:noAutofit/>
            </a:bodyPr>
            <a:lstStyle/>
            <a:p>
              <a:pPr algn="ctr" defTabSz="114300" fontAlgn="auto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50" dirty="0">
                  <a:solidFill>
                    <a:srgbClr val="70AD47">
                      <a:lumMod val="75000"/>
                    </a:srgbClr>
                  </a:solidFill>
                  <a:latin typeface="Arial" charset="0"/>
                  <a:ea typeface="Arial" charset="0"/>
                  <a:cs typeface="Arial" charset="0"/>
                </a:rPr>
                <a:t>Densify</a:t>
              </a: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20116802" y="22839221"/>
              <a:ext cx="3015836" cy="2352153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690" tIns="11690" rIns="11690" bIns="11690" rtlCol="0" anchor="t" anchorCtr="0">
              <a:noAutofit/>
            </a:bodyPr>
            <a:lstStyle/>
            <a:p>
              <a:pPr algn="ctr" defTabSz="114300" fontAlgn="auto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50" dirty="0">
                  <a:solidFill>
                    <a:srgbClr val="70AD47">
                      <a:lumMod val="75000"/>
                    </a:srgbClr>
                  </a:solidFill>
                  <a:latin typeface="Arial" charset="0"/>
                  <a:ea typeface="Arial" charset="0"/>
                  <a:cs typeface="Arial" charset="0"/>
                </a:rPr>
                <a:t>Robotic Process Automation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20029" y="4917312"/>
            <a:ext cx="447397" cy="286459"/>
          </a:xfrm>
          <a:prstGeom prst="rect">
            <a:avLst/>
          </a:prstGeom>
        </p:spPr>
      </p:pic>
      <p:pic>
        <p:nvPicPr>
          <p:cNvPr id="195" name="Picture 19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30067" y="4911173"/>
            <a:ext cx="581176" cy="319733"/>
          </a:xfrm>
          <a:prstGeom prst="rect">
            <a:avLst/>
          </a:prstGeom>
        </p:spPr>
      </p:pic>
      <p:pic>
        <p:nvPicPr>
          <p:cNvPr id="196" name="Picture 19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27828" y="4426575"/>
            <a:ext cx="557672" cy="333684"/>
          </a:xfrm>
          <a:prstGeom prst="rect">
            <a:avLst/>
          </a:prstGeom>
        </p:spPr>
      </p:pic>
      <p:pic>
        <p:nvPicPr>
          <p:cNvPr id="197" name="Picture 196"/>
          <p:cNvPicPr>
            <a:picLocks noChangeAspect="1"/>
          </p:cNvPicPr>
          <p:nvPr/>
        </p:nvPicPr>
        <p:blipFill>
          <a:blip r:embed="rId14">
            <a:biLevel thresh="75000"/>
          </a:blip>
          <a:stretch>
            <a:fillRect/>
          </a:stretch>
        </p:blipFill>
        <p:spPr>
          <a:xfrm>
            <a:off x="3305163" y="4317948"/>
            <a:ext cx="305373" cy="284493"/>
          </a:xfrm>
          <a:prstGeom prst="rect">
            <a:avLst/>
          </a:prstGeom>
        </p:spPr>
      </p:pic>
      <p:pic>
        <p:nvPicPr>
          <p:cNvPr id="198" name="Picture 19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44914" y="2218398"/>
            <a:ext cx="1054533" cy="580118"/>
          </a:xfrm>
          <a:prstGeom prst="rect">
            <a:avLst/>
          </a:prstGeom>
        </p:spPr>
      </p:pic>
      <p:pic>
        <p:nvPicPr>
          <p:cNvPr id="199" name="Picture 5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136" y="4973297"/>
            <a:ext cx="321970" cy="25315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204843" y="4616222"/>
            <a:ext cx="518652" cy="16472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 defTabSz="11430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Cognitive </a:t>
            </a:r>
          </a:p>
          <a:p>
            <a:pPr algn="ctr" defTabSz="11430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Delivery Insights</a:t>
            </a:r>
          </a:p>
        </p:txBody>
      </p:sp>
      <p:pic>
        <p:nvPicPr>
          <p:cNvPr id="200" name="Picture 19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05750" y="4433135"/>
            <a:ext cx="345254" cy="3405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8">
            <a:grayscl/>
          </a:blip>
          <a:srcRect l="2774" t="2774" r="2774" b="2774"/>
          <a:stretch/>
        </p:blipFill>
        <p:spPr>
          <a:xfrm>
            <a:off x="8694406" y="5568950"/>
            <a:ext cx="245939" cy="24447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>
            <a:contourClr>
              <a:srgbClr val="333333"/>
            </a:contourClr>
          </a:sp3d>
        </p:spPr>
      </p:pic>
      <p:pic>
        <p:nvPicPr>
          <p:cNvPr id="210" name="Picture 20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63971" y="3526491"/>
            <a:ext cx="1351429" cy="34878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696434" y="3877935"/>
            <a:ext cx="1139504" cy="2801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56685" y="3475890"/>
            <a:ext cx="532835" cy="585122"/>
          </a:xfrm>
          <a:prstGeom prst="rect">
            <a:avLst/>
          </a:prstGeom>
        </p:spPr>
      </p:pic>
      <p:grpSp>
        <p:nvGrpSpPr>
          <p:cNvPr id="3113" name="Group 20"/>
          <p:cNvGrpSpPr>
            <a:grpSpLocks/>
          </p:cNvGrpSpPr>
          <p:nvPr/>
        </p:nvGrpSpPr>
        <p:grpSpPr bwMode="auto">
          <a:xfrm>
            <a:off x="1177850" y="1166564"/>
            <a:ext cx="12687" cy="4774529"/>
            <a:chOff x="4508501" y="2409844"/>
            <a:chExt cx="46037" cy="14022567"/>
          </a:xfrm>
        </p:grpSpPr>
        <p:sp>
          <p:nvSpPr>
            <p:cNvPr id="76" name="Rectangle 75"/>
            <p:cNvSpPr/>
            <p:nvPr/>
          </p:nvSpPr>
          <p:spPr>
            <a:xfrm>
              <a:off x="4508501" y="2409844"/>
              <a:ext cx="46037" cy="10594657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Autofit/>
            </a:bodyPr>
            <a:lstStyle/>
            <a:p>
              <a:pPr algn="ctr" defTabSz="698395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818" b="0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508501" y="5837754"/>
              <a:ext cx="46037" cy="10594657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Autofit/>
            </a:bodyPr>
            <a:lstStyle/>
            <a:p>
              <a:pPr algn="ctr" defTabSz="698395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818" b="0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pic>
        <p:nvPicPr>
          <p:cNvPr id="3118" name="Picture 22"/>
          <p:cNvPicPr>
            <a:picLocks noChangeAspect="1"/>
          </p:cNvPicPr>
          <p:nvPr/>
        </p:nvPicPr>
        <p:blipFill>
          <a:blip r:embed="rId2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33" r="54826"/>
          <a:stretch>
            <a:fillRect/>
          </a:stretch>
        </p:blipFill>
        <p:spPr bwMode="auto">
          <a:xfrm>
            <a:off x="1297888" y="2651563"/>
            <a:ext cx="238858" cy="84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Rounded Rectangle 103"/>
          <p:cNvSpPr/>
          <p:nvPr/>
        </p:nvSpPr>
        <p:spPr>
          <a:xfrm>
            <a:off x="4508712" y="5426944"/>
            <a:ext cx="1776047" cy="406750"/>
          </a:xfrm>
          <a:prstGeom prst="roundRect">
            <a:avLst>
              <a:gd name="adj" fmla="val 10105"/>
            </a:avLst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3380" bIns="23380" anchor="ctr">
            <a:noAutofit/>
          </a:bodyPr>
          <a:lstStyle/>
          <a:p>
            <a:pPr algn="ctr" defTabSz="11430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716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Storage as a Service</a:t>
            </a:r>
            <a:endParaRPr lang="en-US" sz="716" b="0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 algn="ctr" defTabSz="11430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Storage as a Service </a:t>
            </a:r>
            <a:r>
              <a:rPr lang="mr-IN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consumption base, </a:t>
            </a:r>
            <a:br>
              <a: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with IBM technology</a:t>
            </a:r>
          </a:p>
        </p:txBody>
      </p:sp>
      <p:sp>
        <p:nvSpPr>
          <p:cNvPr id="203" name="TextBox 16"/>
          <p:cNvSpPr txBox="1">
            <a:spLocks noChangeArrowheads="1"/>
          </p:cNvSpPr>
          <p:nvPr/>
        </p:nvSpPr>
        <p:spPr bwMode="auto">
          <a:xfrm>
            <a:off x="5264262" y="1953094"/>
            <a:ext cx="402877" cy="238777"/>
          </a:xfrm>
          <a:prstGeom prst="rect">
            <a:avLst/>
          </a:prstGeom>
          <a:solidFill>
            <a:srgbClr val="3D76AA"/>
          </a:solidFill>
          <a:ln w="9525">
            <a:noFill/>
            <a:miter lim="800000"/>
            <a:headEnd/>
            <a:tailEnd/>
          </a:ln>
        </p:spPr>
        <p:txBody>
          <a:bodyPr lIns="23380" tIns="11690" rIns="23380" bIns="11690">
            <a:noAutofit/>
          </a:bodyPr>
          <a:lstStyle/>
          <a:p>
            <a:pPr algn="ctr" defTabSz="114300"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1" b="0" dirty="0" smtClean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Customer </a:t>
            </a:r>
            <a:endParaRPr lang="en-US" sz="511" b="0" dirty="0">
              <a:solidFill>
                <a:prstClr val="white"/>
              </a:solidFill>
              <a:latin typeface="Arial" charset="0"/>
              <a:ea typeface="Arial" charset="0"/>
              <a:cs typeface="Arial" charset="0"/>
            </a:endParaRPr>
          </a:p>
          <a:p>
            <a:pPr algn="ctr" defTabSz="114300"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1" b="0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Production </a:t>
            </a:r>
          </a:p>
        </p:txBody>
      </p:sp>
      <p:pic>
        <p:nvPicPr>
          <p:cNvPr id="1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97068" y="2123050"/>
            <a:ext cx="316070" cy="21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6"/>
          <p:cNvGrpSpPr/>
          <p:nvPr/>
        </p:nvGrpSpPr>
        <p:grpSpPr>
          <a:xfrm>
            <a:off x="6561184" y="3667421"/>
            <a:ext cx="783010" cy="425585"/>
            <a:chOff x="17474413" y="3303884"/>
            <a:chExt cx="8322287" cy="4523368"/>
          </a:xfrm>
        </p:grpSpPr>
        <p:sp>
          <p:nvSpPr>
            <p:cNvPr id="126" name="Freeform 21"/>
            <p:cNvSpPr>
              <a:spLocks noChangeAspect="1"/>
            </p:cNvSpPr>
            <p:nvPr/>
          </p:nvSpPr>
          <p:spPr bwMode="auto">
            <a:xfrm>
              <a:off x="20067501" y="3303884"/>
              <a:ext cx="2764631" cy="1595449"/>
            </a:xfrm>
            <a:custGeom>
              <a:avLst/>
              <a:gdLst>
                <a:gd name="T0" fmla="*/ 2147483647 w 713"/>
                <a:gd name="T1" fmla="*/ 2147483647 h 412"/>
                <a:gd name="T2" fmla="*/ 2147483647 w 713"/>
                <a:gd name="T3" fmla="*/ 2147483647 h 412"/>
                <a:gd name="T4" fmla="*/ 2147483647 w 713"/>
                <a:gd name="T5" fmla="*/ 2147483647 h 412"/>
                <a:gd name="T6" fmla="*/ 2147483647 w 713"/>
                <a:gd name="T7" fmla="*/ 2147483647 h 412"/>
                <a:gd name="T8" fmla="*/ 2147483647 w 713"/>
                <a:gd name="T9" fmla="*/ 2147483647 h 412"/>
                <a:gd name="T10" fmla="*/ 2147483647 w 713"/>
                <a:gd name="T11" fmla="*/ 0 h 412"/>
                <a:gd name="T12" fmla="*/ 2147483647 w 713"/>
                <a:gd name="T13" fmla="*/ 2147483647 h 412"/>
                <a:gd name="T14" fmla="*/ 2147483647 w 713"/>
                <a:gd name="T15" fmla="*/ 2147483647 h 412"/>
                <a:gd name="T16" fmla="*/ 2147483647 w 713"/>
                <a:gd name="T17" fmla="*/ 2147483647 h 412"/>
                <a:gd name="T18" fmla="*/ 2147483647 w 713"/>
                <a:gd name="T19" fmla="*/ 2147483647 h 412"/>
                <a:gd name="T20" fmla="*/ 2147483647 w 713"/>
                <a:gd name="T21" fmla="*/ 2147483647 h 412"/>
                <a:gd name="T22" fmla="*/ 2147483647 w 713"/>
                <a:gd name="T23" fmla="*/ 2147483647 h 412"/>
                <a:gd name="T24" fmla="*/ 2147483647 w 713"/>
                <a:gd name="T25" fmla="*/ 2147483647 h 412"/>
                <a:gd name="T26" fmla="*/ 2147483647 w 713"/>
                <a:gd name="T27" fmla="*/ 2147483647 h 412"/>
                <a:gd name="T28" fmla="*/ 0 w 713"/>
                <a:gd name="T29" fmla="*/ 2147483647 h 412"/>
                <a:gd name="T30" fmla="*/ 2147483647 w 713"/>
                <a:gd name="T31" fmla="*/ 2147483647 h 412"/>
                <a:gd name="T32" fmla="*/ 2147483647 w 713"/>
                <a:gd name="T33" fmla="*/ 2147483647 h 412"/>
                <a:gd name="T34" fmla="*/ 2147483647 w 713"/>
                <a:gd name="T35" fmla="*/ 2147483647 h 412"/>
                <a:gd name="T36" fmla="*/ 2147483647 w 713"/>
                <a:gd name="T37" fmla="*/ 2147483647 h 41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713" h="412">
                  <a:moveTo>
                    <a:pt x="595" y="174"/>
                  </a:moveTo>
                  <a:cubicBezTo>
                    <a:pt x="594" y="174"/>
                    <a:pt x="594" y="174"/>
                    <a:pt x="593" y="174"/>
                  </a:cubicBezTo>
                  <a:cubicBezTo>
                    <a:pt x="588" y="175"/>
                    <a:pt x="588" y="175"/>
                    <a:pt x="588" y="175"/>
                  </a:cubicBezTo>
                  <a:cubicBezTo>
                    <a:pt x="588" y="170"/>
                    <a:pt x="588" y="170"/>
                    <a:pt x="588" y="170"/>
                  </a:cubicBezTo>
                  <a:cubicBezTo>
                    <a:pt x="589" y="164"/>
                    <a:pt x="589" y="159"/>
                    <a:pt x="589" y="153"/>
                  </a:cubicBezTo>
                  <a:cubicBezTo>
                    <a:pt x="589" y="69"/>
                    <a:pt x="521" y="0"/>
                    <a:pt x="436" y="0"/>
                  </a:cubicBezTo>
                  <a:cubicBezTo>
                    <a:pt x="372" y="0"/>
                    <a:pt x="314" y="41"/>
                    <a:pt x="293" y="101"/>
                  </a:cubicBezTo>
                  <a:cubicBezTo>
                    <a:pt x="291" y="105"/>
                    <a:pt x="291" y="105"/>
                    <a:pt x="291" y="105"/>
                  </a:cubicBezTo>
                  <a:cubicBezTo>
                    <a:pt x="287" y="103"/>
                    <a:pt x="287" y="103"/>
                    <a:pt x="287" y="103"/>
                  </a:cubicBezTo>
                  <a:cubicBezTo>
                    <a:pt x="271" y="97"/>
                    <a:pt x="254" y="93"/>
                    <a:pt x="236" y="93"/>
                  </a:cubicBezTo>
                  <a:cubicBezTo>
                    <a:pt x="163" y="93"/>
                    <a:pt x="105" y="150"/>
                    <a:pt x="103" y="223"/>
                  </a:cubicBezTo>
                  <a:cubicBezTo>
                    <a:pt x="103" y="228"/>
                    <a:pt x="103" y="228"/>
                    <a:pt x="103" y="228"/>
                  </a:cubicBezTo>
                  <a:cubicBezTo>
                    <a:pt x="99" y="227"/>
                    <a:pt x="99" y="227"/>
                    <a:pt x="99" y="227"/>
                  </a:cubicBezTo>
                  <a:cubicBezTo>
                    <a:pt x="97" y="227"/>
                    <a:pt x="95" y="227"/>
                    <a:pt x="93" y="227"/>
                  </a:cubicBezTo>
                  <a:cubicBezTo>
                    <a:pt x="42" y="227"/>
                    <a:pt x="0" y="268"/>
                    <a:pt x="0" y="319"/>
                  </a:cubicBezTo>
                  <a:cubicBezTo>
                    <a:pt x="0" y="370"/>
                    <a:pt x="42" y="412"/>
                    <a:pt x="93" y="412"/>
                  </a:cubicBezTo>
                  <a:cubicBezTo>
                    <a:pt x="595" y="412"/>
                    <a:pt x="595" y="412"/>
                    <a:pt x="595" y="412"/>
                  </a:cubicBezTo>
                  <a:cubicBezTo>
                    <a:pt x="660" y="412"/>
                    <a:pt x="713" y="358"/>
                    <a:pt x="713" y="293"/>
                  </a:cubicBezTo>
                  <a:cubicBezTo>
                    <a:pt x="713" y="228"/>
                    <a:pt x="660" y="174"/>
                    <a:pt x="595" y="174"/>
                  </a:cubicBezTo>
                  <a:close/>
                </a:path>
              </a:pathLst>
            </a:custGeom>
            <a:solidFill>
              <a:srgbClr val="AEE6FA"/>
            </a:solidFill>
            <a:ln w="63500">
              <a:solidFill>
                <a:schemeClr val="bg1"/>
              </a:solidFill>
            </a:ln>
          </p:spPr>
          <p:txBody>
            <a:bodyPr/>
            <a:lstStyle/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en-CA" sz="450" b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138" name="Freeform 21"/>
            <p:cNvSpPr>
              <a:spLocks noChangeAspect="1"/>
            </p:cNvSpPr>
            <p:nvPr/>
          </p:nvSpPr>
          <p:spPr bwMode="auto">
            <a:xfrm>
              <a:off x="17474413" y="5594030"/>
              <a:ext cx="3869789" cy="2233222"/>
            </a:xfrm>
            <a:custGeom>
              <a:avLst/>
              <a:gdLst>
                <a:gd name="T0" fmla="*/ 2147483647 w 713"/>
                <a:gd name="T1" fmla="*/ 2147483647 h 412"/>
                <a:gd name="T2" fmla="*/ 2147483647 w 713"/>
                <a:gd name="T3" fmla="*/ 2147483647 h 412"/>
                <a:gd name="T4" fmla="*/ 2147483647 w 713"/>
                <a:gd name="T5" fmla="*/ 2147483647 h 412"/>
                <a:gd name="T6" fmla="*/ 2147483647 w 713"/>
                <a:gd name="T7" fmla="*/ 2147483647 h 412"/>
                <a:gd name="T8" fmla="*/ 2147483647 w 713"/>
                <a:gd name="T9" fmla="*/ 2147483647 h 412"/>
                <a:gd name="T10" fmla="*/ 2147483647 w 713"/>
                <a:gd name="T11" fmla="*/ 0 h 412"/>
                <a:gd name="T12" fmla="*/ 2147483647 w 713"/>
                <a:gd name="T13" fmla="*/ 2147483647 h 412"/>
                <a:gd name="T14" fmla="*/ 2147483647 w 713"/>
                <a:gd name="T15" fmla="*/ 2147483647 h 412"/>
                <a:gd name="T16" fmla="*/ 2147483647 w 713"/>
                <a:gd name="T17" fmla="*/ 2147483647 h 412"/>
                <a:gd name="T18" fmla="*/ 2147483647 w 713"/>
                <a:gd name="T19" fmla="*/ 2147483647 h 412"/>
                <a:gd name="T20" fmla="*/ 2147483647 w 713"/>
                <a:gd name="T21" fmla="*/ 2147483647 h 412"/>
                <a:gd name="T22" fmla="*/ 2147483647 w 713"/>
                <a:gd name="T23" fmla="*/ 2147483647 h 412"/>
                <a:gd name="T24" fmla="*/ 2147483647 w 713"/>
                <a:gd name="T25" fmla="*/ 2147483647 h 412"/>
                <a:gd name="T26" fmla="*/ 2147483647 w 713"/>
                <a:gd name="T27" fmla="*/ 2147483647 h 412"/>
                <a:gd name="T28" fmla="*/ 0 w 713"/>
                <a:gd name="T29" fmla="*/ 2147483647 h 412"/>
                <a:gd name="T30" fmla="*/ 2147483647 w 713"/>
                <a:gd name="T31" fmla="*/ 2147483647 h 412"/>
                <a:gd name="T32" fmla="*/ 2147483647 w 713"/>
                <a:gd name="T33" fmla="*/ 2147483647 h 412"/>
                <a:gd name="T34" fmla="*/ 2147483647 w 713"/>
                <a:gd name="T35" fmla="*/ 2147483647 h 412"/>
                <a:gd name="T36" fmla="*/ 2147483647 w 713"/>
                <a:gd name="T37" fmla="*/ 2147483647 h 41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713" h="412">
                  <a:moveTo>
                    <a:pt x="595" y="174"/>
                  </a:moveTo>
                  <a:cubicBezTo>
                    <a:pt x="594" y="174"/>
                    <a:pt x="594" y="174"/>
                    <a:pt x="593" y="174"/>
                  </a:cubicBezTo>
                  <a:cubicBezTo>
                    <a:pt x="588" y="175"/>
                    <a:pt x="588" y="175"/>
                    <a:pt x="588" y="175"/>
                  </a:cubicBezTo>
                  <a:cubicBezTo>
                    <a:pt x="588" y="170"/>
                    <a:pt x="588" y="170"/>
                    <a:pt x="588" y="170"/>
                  </a:cubicBezTo>
                  <a:cubicBezTo>
                    <a:pt x="589" y="164"/>
                    <a:pt x="589" y="159"/>
                    <a:pt x="589" y="153"/>
                  </a:cubicBezTo>
                  <a:cubicBezTo>
                    <a:pt x="589" y="69"/>
                    <a:pt x="521" y="0"/>
                    <a:pt x="436" y="0"/>
                  </a:cubicBezTo>
                  <a:cubicBezTo>
                    <a:pt x="372" y="0"/>
                    <a:pt x="314" y="41"/>
                    <a:pt x="293" y="101"/>
                  </a:cubicBezTo>
                  <a:cubicBezTo>
                    <a:pt x="291" y="105"/>
                    <a:pt x="291" y="105"/>
                    <a:pt x="291" y="105"/>
                  </a:cubicBezTo>
                  <a:cubicBezTo>
                    <a:pt x="287" y="103"/>
                    <a:pt x="287" y="103"/>
                    <a:pt x="287" y="103"/>
                  </a:cubicBezTo>
                  <a:cubicBezTo>
                    <a:pt x="271" y="97"/>
                    <a:pt x="254" y="93"/>
                    <a:pt x="236" y="93"/>
                  </a:cubicBezTo>
                  <a:cubicBezTo>
                    <a:pt x="163" y="93"/>
                    <a:pt x="105" y="150"/>
                    <a:pt x="103" y="223"/>
                  </a:cubicBezTo>
                  <a:cubicBezTo>
                    <a:pt x="103" y="228"/>
                    <a:pt x="103" y="228"/>
                    <a:pt x="103" y="228"/>
                  </a:cubicBezTo>
                  <a:cubicBezTo>
                    <a:pt x="99" y="227"/>
                    <a:pt x="99" y="227"/>
                    <a:pt x="99" y="227"/>
                  </a:cubicBezTo>
                  <a:cubicBezTo>
                    <a:pt x="97" y="227"/>
                    <a:pt x="95" y="227"/>
                    <a:pt x="93" y="227"/>
                  </a:cubicBezTo>
                  <a:cubicBezTo>
                    <a:pt x="42" y="227"/>
                    <a:pt x="0" y="268"/>
                    <a:pt x="0" y="319"/>
                  </a:cubicBezTo>
                  <a:cubicBezTo>
                    <a:pt x="0" y="370"/>
                    <a:pt x="42" y="412"/>
                    <a:pt x="93" y="412"/>
                  </a:cubicBezTo>
                  <a:cubicBezTo>
                    <a:pt x="595" y="412"/>
                    <a:pt x="595" y="412"/>
                    <a:pt x="595" y="412"/>
                  </a:cubicBezTo>
                  <a:cubicBezTo>
                    <a:pt x="660" y="412"/>
                    <a:pt x="713" y="358"/>
                    <a:pt x="713" y="293"/>
                  </a:cubicBezTo>
                  <a:cubicBezTo>
                    <a:pt x="713" y="228"/>
                    <a:pt x="660" y="174"/>
                    <a:pt x="595" y="174"/>
                  </a:cubicBezTo>
                  <a:close/>
                </a:path>
              </a:pathLst>
            </a:custGeom>
            <a:solidFill>
              <a:srgbClr val="AEE6FA"/>
            </a:solidFill>
            <a:ln w="63500">
              <a:solidFill>
                <a:schemeClr val="bg1"/>
              </a:solidFill>
            </a:ln>
          </p:spPr>
          <p:txBody>
            <a:bodyPr/>
            <a:lstStyle/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en-CA" sz="450" b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124" name="Freeform 21"/>
            <p:cNvSpPr>
              <a:spLocks noChangeAspect="1"/>
            </p:cNvSpPr>
            <p:nvPr/>
          </p:nvSpPr>
          <p:spPr bwMode="auto">
            <a:xfrm>
              <a:off x="19855534" y="3928135"/>
              <a:ext cx="5674779" cy="3274869"/>
            </a:xfrm>
            <a:custGeom>
              <a:avLst/>
              <a:gdLst>
                <a:gd name="T0" fmla="*/ 2147483647 w 713"/>
                <a:gd name="T1" fmla="*/ 2147483647 h 412"/>
                <a:gd name="T2" fmla="*/ 2147483647 w 713"/>
                <a:gd name="T3" fmla="*/ 2147483647 h 412"/>
                <a:gd name="T4" fmla="*/ 2147483647 w 713"/>
                <a:gd name="T5" fmla="*/ 2147483647 h 412"/>
                <a:gd name="T6" fmla="*/ 2147483647 w 713"/>
                <a:gd name="T7" fmla="*/ 2147483647 h 412"/>
                <a:gd name="T8" fmla="*/ 2147483647 w 713"/>
                <a:gd name="T9" fmla="*/ 2147483647 h 412"/>
                <a:gd name="T10" fmla="*/ 2147483647 w 713"/>
                <a:gd name="T11" fmla="*/ 0 h 412"/>
                <a:gd name="T12" fmla="*/ 2147483647 w 713"/>
                <a:gd name="T13" fmla="*/ 2147483647 h 412"/>
                <a:gd name="T14" fmla="*/ 2147483647 w 713"/>
                <a:gd name="T15" fmla="*/ 2147483647 h 412"/>
                <a:gd name="T16" fmla="*/ 2147483647 w 713"/>
                <a:gd name="T17" fmla="*/ 2147483647 h 412"/>
                <a:gd name="T18" fmla="*/ 2147483647 w 713"/>
                <a:gd name="T19" fmla="*/ 2147483647 h 412"/>
                <a:gd name="T20" fmla="*/ 2147483647 w 713"/>
                <a:gd name="T21" fmla="*/ 2147483647 h 412"/>
                <a:gd name="T22" fmla="*/ 2147483647 w 713"/>
                <a:gd name="T23" fmla="*/ 2147483647 h 412"/>
                <a:gd name="T24" fmla="*/ 2147483647 w 713"/>
                <a:gd name="T25" fmla="*/ 2147483647 h 412"/>
                <a:gd name="T26" fmla="*/ 2147483647 w 713"/>
                <a:gd name="T27" fmla="*/ 2147483647 h 412"/>
                <a:gd name="T28" fmla="*/ 0 w 713"/>
                <a:gd name="T29" fmla="*/ 2147483647 h 412"/>
                <a:gd name="T30" fmla="*/ 2147483647 w 713"/>
                <a:gd name="T31" fmla="*/ 2147483647 h 412"/>
                <a:gd name="T32" fmla="*/ 2147483647 w 713"/>
                <a:gd name="T33" fmla="*/ 2147483647 h 412"/>
                <a:gd name="T34" fmla="*/ 2147483647 w 713"/>
                <a:gd name="T35" fmla="*/ 2147483647 h 412"/>
                <a:gd name="T36" fmla="*/ 2147483647 w 713"/>
                <a:gd name="T37" fmla="*/ 2147483647 h 41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713" h="412">
                  <a:moveTo>
                    <a:pt x="595" y="174"/>
                  </a:moveTo>
                  <a:cubicBezTo>
                    <a:pt x="594" y="174"/>
                    <a:pt x="594" y="174"/>
                    <a:pt x="593" y="174"/>
                  </a:cubicBezTo>
                  <a:cubicBezTo>
                    <a:pt x="588" y="175"/>
                    <a:pt x="588" y="175"/>
                    <a:pt x="588" y="175"/>
                  </a:cubicBezTo>
                  <a:cubicBezTo>
                    <a:pt x="588" y="170"/>
                    <a:pt x="588" y="170"/>
                    <a:pt x="588" y="170"/>
                  </a:cubicBezTo>
                  <a:cubicBezTo>
                    <a:pt x="589" y="164"/>
                    <a:pt x="589" y="159"/>
                    <a:pt x="589" y="153"/>
                  </a:cubicBezTo>
                  <a:cubicBezTo>
                    <a:pt x="589" y="69"/>
                    <a:pt x="521" y="0"/>
                    <a:pt x="436" y="0"/>
                  </a:cubicBezTo>
                  <a:cubicBezTo>
                    <a:pt x="372" y="0"/>
                    <a:pt x="314" y="41"/>
                    <a:pt x="293" y="101"/>
                  </a:cubicBezTo>
                  <a:cubicBezTo>
                    <a:pt x="291" y="105"/>
                    <a:pt x="291" y="105"/>
                    <a:pt x="291" y="105"/>
                  </a:cubicBezTo>
                  <a:cubicBezTo>
                    <a:pt x="287" y="103"/>
                    <a:pt x="287" y="103"/>
                    <a:pt x="287" y="103"/>
                  </a:cubicBezTo>
                  <a:cubicBezTo>
                    <a:pt x="271" y="97"/>
                    <a:pt x="254" y="93"/>
                    <a:pt x="236" y="93"/>
                  </a:cubicBezTo>
                  <a:cubicBezTo>
                    <a:pt x="163" y="93"/>
                    <a:pt x="105" y="150"/>
                    <a:pt x="103" y="223"/>
                  </a:cubicBezTo>
                  <a:cubicBezTo>
                    <a:pt x="103" y="228"/>
                    <a:pt x="103" y="228"/>
                    <a:pt x="103" y="228"/>
                  </a:cubicBezTo>
                  <a:cubicBezTo>
                    <a:pt x="99" y="227"/>
                    <a:pt x="99" y="227"/>
                    <a:pt x="99" y="227"/>
                  </a:cubicBezTo>
                  <a:cubicBezTo>
                    <a:pt x="97" y="227"/>
                    <a:pt x="95" y="227"/>
                    <a:pt x="93" y="227"/>
                  </a:cubicBezTo>
                  <a:cubicBezTo>
                    <a:pt x="42" y="227"/>
                    <a:pt x="0" y="268"/>
                    <a:pt x="0" y="319"/>
                  </a:cubicBezTo>
                  <a:cubicBezTo>
                    <a:pt x="0" y="370"/>
                    <a:pt x="42" y="412"/>
                    <a:pt x="93" y="412"/>
                  </a:cubicBezTo>
                  <a:cubicBezTo>
                    <a:pt x="595" y="412"/>
                    <a:pt x="595" y="412"/>
                    <a:pt x="595" y="412"/>
                  </a:cubicBezTo>
                  <a:cubicBezTo>
                    <a:pt x="660" y="412"/>
                    <a:pt x="713" y="358"/>
                    <a:pt x="713" y="293"/>
                  </a:cubicBezTo>
                  <a:cubicBezTo>
                    <a:pt x="713" y="228"/>
                    <a:pt x="660" y="174"/>
                    <a:pt x="595" y="174"/>
                  </a:cubicBezTo>
                  <a:close/>
                </a:path>
              </a:pathLst>
            </a:custGeom>
            <a:solidFill>
              <a:srgbClr val="AEE6FA"/>
            </a:solidFill>
            <a:ln w="63500">
              <a:solidFill>
                <a:schemeClr val="bg1"/>
              </a:solidFill>
            </a:ln>
          </p:spPr>
          <p:txBody>
            <a:bodyPr/>
            <a:lstStyle/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en-CA" sz="450" b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137" name="Freeform 21"/>
            <p:cNvSpPr>
              <a:spLocks noChangeAspect="1"/>
            </p:cNvSpPr>
            <p:nvPr/>
          </p:nvSpPr>
          <p:spPr bwMode="auto">
            <a:xfrm>
              <a:off x="24163211" y="3734400"/>
              <a:ext cx="1633489" cy="942673"/>
            </a:xfrm>
            <a:custGeom>
              <a:avLst/>
              <a:gdLst>
                <a:gd name="T0" fmla="*/ 2147483647 w 713"/>
                <a:gd name="T1" fmla="*/ 2147483647 h 412"/>
                <a:gd name="T2" fmla="*/ 2147483647 w 713"/>
                <a:gd name="T3" fmla="*/ 2147483647 h 412"/>
                <a:gd name="T4" fmla="*/ 2147483647 w 713"/>
                <a:gd name="T5" fmla="*/ 2147483647 h 412"/>
                <a:gd name="T6" fmla="*/ 2147483647 w 713"/>
                <a:gd name="T7" fmla="*/ 2147483647 h 412"/>
                <a:gd name="T8" fmla="*/ 2147483647 w 713"/>
                <a:gd name="T9" fmla="*/ 2147483647 h 412"/>
                <a:gd name="T10" fmla="*/ 2147483647 w 713"/>
                <a:gd name="T11" fmla="*/ 0 h 412"/>
                <a:gd name="T12" fmla="*/ 2147483647 w 713"/>
                <a:gd name="T13" fmla="*/ 2147483647 h 412"/>
                <a:gd name="T14" fmla="*/ 2147483647 w 713"/>
                <a:gd name="T15" fmla="*/ 2147483647 h 412"/>
                <a:gd name="T16" fmla="*/ 2147483647 w 713"/>
                <a:gd name="T17" fmla="*/ 2147483647 h 412"/>
                <a:gd name="T18" fmla="*/ 2147483647 w 713"/>
                <a:gd name="T19" fmla="*/ 2147483647 h 412"/>
                <a:gd name="T20" fmla="*/ 2147483647 w 713"/>
                <a:gd name="T21" fmla="*/ 2147483647 h 412"/>
                <a:gd name="T22" fmla="*/ 2147483647 w 713"/>
                <a:gd name="T23" fmla="*/ 2147483647 h 412"/>
                <a:gd name="T24" fmla="*/ 2147483647 w 713"/>
                <a:gd name="T25" fmla="*/ 2147483647 h 412"/>
                <a:gd name="T26" fmla="*/ 2147483647 w 713"/>
                <a:gd name="T27" fmla="*/ 2147483647 h 412"/>
                <a:gd name="T28" fmla="*/ 0 w 713"/>
                <a:gd name="T29" fmla="*/ 2147483647 h 412"/>
                <a:gd name="T30" fmla="*/ 2147483647 w 713"/>
                <a:gd name="T31" fmla="*/ 2147483647 h 412"/>
                <a:gd name="T32" fmla="*/ 2147483647 w 713"/>
                <a:gd name="T33" fmla="*/ 2147483647 h 412"/>
                <a:gd name="T34" fmla="*/ 2147483647 w 713"/>
                <a:gd name="T35" fmla="*/ 2147483647 h 412"/>
                <a:gd name="T36" fmla="*/ 2147483647 w 713"/>
                <a:gd name="T37" fmla="*/ 2147483647 h 41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713" h="412">
                  <a:moveTo>
                    <a:pt x="595" y="174"/>
                  </a:moveTo>
                  <a:cubicBezTo>
                    <a:pt x="594" y="174"/>
                    <a:pt x="594" y="174"/>
                    <a:pt x="593" y="174"/>
                  </a:cubicBezTo>
                  <a:cubicBezTo>
                    <a:pt x="588" y="175"/>
                    <a:pt x="588" y="175"/>
                    <a:pt x="588" y="175"/>
                  </a:cubicBezTo>
                  <a:cubicBezTo>
                    <a:pt x="588" y="170"/>
                    <a:pt x="588" y="170"/>
                    <a:pt x="588" y="170"/>
                  </a:cubicBezTo>
                  <a:cubicBezTo>
                    <a:pt x="589" y="164"/>
                    <a:pt x="589" y="159"/>
                    <a:pt x="589" y="153"/>
                  </a:cubicBezTo>
                  <a:cubicBezTo>
                    <a:pt x="589" y="69"/>
                    <a:pt x="521" y="0"/>
                    <a:pt x="436" y="0"/>
                  </a:cubicBezTo>
                  <a:cubicBezTo>
                    <a:pt x="372" y="0"/>
                    <a:pt x="314" y="41"/>
                    <a:pt x="293" y="101"/>
                  </a:cubicBezTo>
                  <a:cubicBezTo>
                    <a:pt x="291" y="105"/>
                    <a:pt x="291" y="105"/>
                    <a:pt x="291" y="105"/>
                  </a:cubicBezTo>
                  <a:cubicBezTo>
                    <a:pt x="287" y="103"/>
                    <a:pt x="287" y="103"/>
                    <a:pt x="287" y="103"/>
                  </a:cubicBezTo>
                  <a:cubicBezTo>
                    <a:pt x="271" y="97"/>
                    <a:pt x="254" y="93"/>
                    <a:pt x="236" y="93"/>
                  </a:cubicBezTo>
                  <a:cubicBezTo>
                    <a:pt x="163" y="93"/>
                    <a:pt x="105" y="150"/>
                    <a:pt x="103" y="223"/>
                  </a:cubicBezTo>
                  <a:cubicBezTo>
                    <a:pt x="103" y="228"/>
                    <a:pt x="103" y="228"/>
                    <a:pt x="103" y="228"/>
                  </a:cubicBezTo>
                  <a:cubicBezTo>
                    <a:pt x="99" y="227"/>
                    <a:pt x="99" y="227"/>
                    <a:pt x="99" y="227"/>
                  </a:cubicBezTo>
                  <a:cubicBezTo>
                    <a:pt x="97" y="227"/>
                    <a:pt x="95" y="227"/>
                    <a:pt x="93" y="227"/>
                  </a:cubicBezTo>
                  <a:cubicBezTo>
                    <a:pt x="42" y="227"/>
                    <a:pt x="0" y="268"/>
                    <a:pt x="0" y="319"/>
                  </a:cubicBezTo>
                  <a:cubicBezTo>
                    <a:pt x="0" y="370"/>
                    <a:pt x="42" y="412"/>
                    <a:pt x="93" y="412"/>
                  </a:cubicBezTo>
                  <a:cubicBezTo>
                    <a:pt x="595" y="412"/>
                    <a:pt x="595" y="412"/>
                    <a:pt x="595" y="412"/>
                  </a:cubicBezTo>
                  <a:cubicBezTo>
                    <a:pt x="660" y="412"/>
                    <a:pt x="713" y="358"/>
                    <a:pt x="713" y="293"/>
                  </a:cubicBezTo>
                  <a:cubicBezTo>
                    <a:pt x="713" y="228"/>
                    <a:pt x="660" y="174"/>
                    <a:pt x="595" y="174"/>
                  </a:cubicBezTo>
                  <a:close/>
                </a:path>
              </a:pathLst>
            </a:custGeom>
            <a:solidFill>
              <a:srgbClr val="AEE6FA"/>
            </a:solidFill>
            <a:ln w="63500">
              <a:solidFill>
                <a:schemeClr val="bg1"/>
              </a:solidFill>
            </a:ln>
          </p:spPr>
          <p:txBody>
            <a:bodyPr/>
            <a:lstStyle/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en-CA" sz="450" b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8288923" y="2532879"/>
            <a:ext cx="552920" cy="286809"/>
            <a:chOff x="17945286" y="3303884"/>
            <a:chExt cx="8196455" cy="4251633"/>
          </a:xfrm>
        </p:grpSpPr>
        <p:sp>
          <p:nvSpPr>
            <p:cNvPr id="154" name="Freeform 21"/>
            <p:cNvSpPr>
              <a:spLocks noChangeAspect="1"/>
            </p:cNvSpPr>
            <p:nvPr/>
          </p:nvSpPr>
          <p:spPr bwMode="auto">
            <a:xfrm>
              <a:off x="20067501" y="3303884"/>
              <a:ext cx="2764631" cy="1595449"/>
            </a:xfrm>
            <a:custGeom>
              <a:avLst/>
              <a:gdLst>
                <a:gd name="T0" fmla="*/ 2147483647 w 713"/>
                <a:gd name="T1" fmla="*/ 2147483647 h 412"/>
                <a:gd name="T2" fmla="*/ 2147483647 w 713"/>
                <a:gd name="T3" fmla="*/ 2147483647 h 412"/>
                <a:gd name="T4" fmla="*/ 2147483647 w 713"/>
                <a:gd name="T5" fmla="*/ 2147483647 h 412"/>
                <a:gd name="T6" fmla="*/ 2147483647 w 713"/>
                <a:gd name="T7" fmla="*/ 2147483647 h 412"/>
                <a:gd name="T8" fmla="*/ 2147483647 w 713"/>
                <a:gd name="T9" fmla="*/ 2147483647 h 412"/>
                <a:gd name="T10" fmla="*/ 2147483647 w 713"/>
                <a:gd name="T11" fmla="*/ 0 h 412"/>
                <a:gd name="T12" fmla="*/ 2147483647 w 713"/>
                <a:gd name="T13" fmla="*/ 2147483647 h 412"/>
                <a:gd name="T14" fmla="*/ 2147483647 w 713"/>
                <a:gd name="T15" fmla="*/ 2147483647 h 412"/>
                <a:gd name="T16" fmla="*/ 2147483647 w 713"/>
                <a:gd name="T17" fmla="*/ 2147483647 h 412"/>
                <a:gd name="T18" fmla="*/ 2147483647 w 713"/>
                <a:gd name="T19" fmla="*/ 2147483647 h 412"/>
                <a:gd name="T20" fmla="*/ 2147483647 w 713"/>
                <a:gd name="T21" fmla="*/ 2147483647 h 412"/>
                <a:gd name="T22" fmla="*/ 2147483647 w 713"/>
                <a:gd name="T23" fmla="*/ 2147483647 h 412"/>
                <a:gd name="T24" fmla="*/ 2147483647 w 713"/>
                <a:gd name="T25" fmla="*/ 2147483647 h 412"/>
                <a:gd name="T26" fmla="*/ 2147483647 w 713"/>
                <a:gd name="T27" fmla="*/ 2147483647 h 412"/>
                <a:gd name="T28" fmla="*/ 0 w 713"/>
                <a:gd name="T29" fmla="*/ 2147483647 h 412"/>
                <a:gd name="T30" fmla="*/ 2147483647 w 713"/>
                <a:gd name="T31" fmla="*/ 2147483647 h 412"/>
                <a:gd name="T32" fmla="*/ 2147483647 w 713"/>
                <a:gd name="T33" fmla="*/ 2147483647 h 412"/>
                <a:gd name="T34" fmla="*/ 2147483647 w 713"/>
                <a:gd name="T35" fmla="*/ 2147483647 h 412"/>
                <a:gd name="T36" fmla="*/ 2147483647 w 713"/>
                <a:gd name="T37" fmla="*/ 2147483647 h 41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713" h="412">
                  <a:moveTo>
                    <a:pt x="595" y="174"/>
                  </a:moveTo>
                  <a:cubicBezTo>
                    <a:pt x="594" y="174"/>
                    <a:pt x="594" y="174"/>
                    <a:pt x="593" y="174"/>
                  </a:cubicBezTo>
                  <a:cubicBezTo>
                    <a:pt x="588" y="175"/>
                    <a:pt x="588" y="175"/>
                    <a:pt x="588" y="175"/>
                  </a:cubicBezTo>
                  <a:cubicBezTo>
                    <a:pt x="588" y="170"/>
                    <a:pt x="588" y="170"/>
                    <a:pt x="588" y="170"/>
                  </a:cubicBezTo>
                  <a:cubicBezTo>
                    <a:pt x="589" y="164"/>
                    <a:pt x="589" y="159"/>
                    <a:pt x="589" y="153"/>
                  </a:cubicBezTo>
                  <a:cubicBezTo>
                    <a:pt x="589" y="69"/>
                    <a:pt x="521" y="0"/>
                    <a:pt x="436" y="0"/>
                  </a:cubicBezTo>
                  <a:cubicBezTo>
                    <a:pt x="372" y="0"/>
                    <a:pt x="314" y="41"/>
                    <a:pt x="293" y="101"/>
                  </a:cubicBezTo>
                  <a:cubicBezTo>
                    <a:pt x="291" y="105"/>
                    <a:pt x="291" y="105"/>
                    <a:pt x="291" y="105"/>
                  </a:cubicBezTo>
                  <a:cubicBezTo>
                    <a:pt x="287" y="103"/>
                    <a:pt x="287" y="103"/>
                    <a:pt x="287" y="103"/>
                  </a:cubicBezTo>
                  <a:cubicBezTo>
                    <a:pt x="271" y="97"/>
                    <a:pt x="254" y="93"/>
                    <a:pt x="236" y="93"/>
                  </a:cubicBezTo>
                  <a:cubicBezTo>
                    <a:pt x="163" y="93"/>
                    <a:pt x="105" y="150"/>
                    <a:pt x="103" y="223"/>
                  </a:cubicBezTo>
                  <a:cubicBezTo>
                    <a:pt x="103" y="228"/>
                    <a:pt x="103" y="228"/>
                    <a:pt x="103" y="228"/>
                  </a:cubicBezTo>
                  <a:cubicBezTo>
                    <a:pt x="99" y="227"/>
                    <a:pt x="99" y="227"/>
                    <a:pt x="99" y="227"/>
                  </a:cubicBezTo>
                  <a:cubicBezTo>
                    <a:pt x="97" y="227"/>
                    <a:pt x="95" y="227"/>
                    <a:pt x="93" y="227"/>
                  </a:cubicBezTo>
                  <a:cubicBezTo>
                    <a:pt x="42" y="227"/>
                    <a:pt x="0" y="268"/>
                    <a:pt x="0" y="319"/>
                  </a:cubicBezTo>
                  <a:cubicBezTo>
                    <a:pt x="0" y="370"/>
                    <a:pt x="42" y="412"/>
                    <a:pt x="93" y="412"/>
                  </a:cubicBezTo>
                  <a:cubicBezTo>
                    <a:pt x="595" y="412"/>
                    <a:pt x="595" y="412"/>
                    <a:pt x="595" y="412"/>
                  </a:cubicBezTo>
                  <a:cubicBezTo>
                    <a:pt x="660" y="412"/>
                    <a:pt x="713" y="358"/>
                    <a:pt x="713" y="293"/>
                  </a:cubicBezTo>
                  <a:cubicBezTo>
                    <a:pt x="713" y="228"/>
                    <a:pt x="660" y="174"/>
                    <a:pt x="595" y="174"/>
                  </a:cubicBezTo>
                  <a:close/>
                </a:path>
              </a:pathLst>
            </a:custGeom>
            <a:solidFill>
              <a:srgbClr val="AEE6FA"/>
            </a:solidFill>
            <a:ln w="63500">
              <a:solidFill>
                <a:schemeClr val="bg1"/>
              </a:solidFill>
            </a:ln>
          </p:spPr>
          <p:txBody>
            <a:bodyPr/>
            <a:lstStyle/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en-CA" sz="450" b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155" name="Freeform 21"/>
            <p:cNvSpPr>
              <a:spLocks noChangeAspect="1"/>
            </p:cNvSpPr>
            <p:nvPr/>
          </p:nvSpPr>
          <p:spPr bwMode="auto">
            <a:xfrm>
              <a:off x="17945286" y="5594033"/>
              <a:ext cx="3398913" cy="1961484"/>
            </a:xfrm>
            <a:custGeom>
              <a:avLst/>
              <a:gdLst>
                <a:gd name="T0" fmla="*/ 2147483647 w 713"/>
                <a:gd name="T1" fmla="*/ 2147483647 h 412"/>
                <a:gd name="T2" fmla="*/ 2147483647 w 713"/>
                <a:gd name="T3" fmla="*/ 2147483647 h 412"/>
                <a:gd name="T4" fmla="*/ 2147483647 w 713"/>
                <a:gd name="T5" fmla="*/ 2147483647 h 412"/>
                <a:gd name="T6" fmla="*/ 2147483647 w 713"/>
                <a:gd name="T7" fmla="*/ 2147483647 h 412"/>
                <a:gd name="T8" fmla="*/ 2147483647 w 713"/>
                <a:gd name="T9" fmla="*/ 2147483647 h 412"/>
                <a:gd name="T10" fmla="*/ 2147483647 w 713"/>
                <a:gd name="T11" fmla="*/ 0 h 412"/>
                <a:gd name="T12" fmla="*/ 2147483647 w 713"/>
                <a:gd name="T13" fmla="*/ 2147483647 h 412"/>
                <a:gd name="T14" fmla="*/ 2147483647 w 713"/>
                <a:gd name="T15" fmla="*/ 2147483647 h 412"/>
                <a:gd name="T16" fmla="*/ 2147483647 w 713"/>
                <a:gd name="T17" fmla="*/ 2147483647 h 412"/>
                <a:gd name="T18" fmla="*/ 2147483647 w 713"/>
                <a:gd name="T19" fmla="*/ 2147483647 h 412"/>
                <a:gd name="T20" fmla="*/ 2147483647 w 713"/>
                <a:gd name="T21" fmla="*/ 2147483647 h 412"/>
                <a:gd name="T22" fmla="*/ 2147483647 w 713"/>
                <a:gd name="T23" fmla="*/ 2147483647 h 412"/>
                <a:gd name="T24" fmla="*/ 2147483647 w 713"/>
                <a:gd name="T25" fmla="*/ 2147483647 h 412"/>
                <a:gd name="T26" fmla="*/ 2147483647 w 713"/>
                <a:gd name="T27" fmla="*/ 2147483647 h 412"/>
                <a:gd name="T28" fmla="*/ 0 w 713"/>
                <a:gd name="T29" fmla="*/ 2147483647 h 412"/>
                <a:gd name="T30" fmla="*/ 2147483647 w 713"/>
                <a:gd name="T31" fmla="*/ 2147483647 h 412"/>
                <a:gd name="T32" fmla="*/ 2147483647 w 713"/>
                <a:gd name="T33" fmla="*/ 2147483647 h 412"/>
                <a:gd name="T34" fmla="*/ 2147483647 w 713"/>
                <a:gd name="T35" fmla="*/ 2147483647 h 412"/>
                <a:gd name="T36" fmla="*/ 2147483647 w 713"/>
                <a:gd name="T37" fmla="*/ 2147483647 h 41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713" h="412">
                  <a:moveTo>
                    <a:pt x="595" y="174"/>
                  </a:moveTo>
                  <a:cubicBezTo>
                    <a:pt x="594" y="174"/>
                    <a:pt x="594" y="174"/>
                    <a:pt x="593" y="174"/>
                  </a:cubicBezTo>
                  <a:cubicBezTo>
                    <a:pt x="588" y="175"/>
                    <a:pt x="588" y="175"/>
                    <a:pt x="588" y="175"/>
                  </a:cubicBezTo>
                  <a:cubicBezTo>
                    <a:pt x="588" y="170"/>
                    <a:pt x="588" y="170"/>
                    <a:pt x="588" y="170"/>
                  </a:cubicBezTo>
                  <a:cubicBezTo>
                    <a:pt x="589" y="164"/>
                    <a:pt x="589" y="159"/>
                    <a:pt x="589" y="153"/>
                  </a:cubicBezTo>
                  <a:cubicBezTo>
                    <a:pt x="589" y="69"/>
                    <a:pt x="521" y="0"/>
                    <a:pt x="436" y="0"/>
                  </a:cubicBezTo>
                  <a:cubicBezTo>
                    <a:pt x="372" y="0"/>
                    <a:pt x="314" y="41"/>
                    <a:pt x="293" y="101"/>
                  </a:cubicBezTo>
                  <a:cubicBezTo>
                    <a:pt x="291" y="105"/>
                    <a:pt x="291" y="105"/>
                    <a:pt x="291" y="105"/>
                  </a:cubicBezTo>
                  <a:cubicBezTo>
                    <a:pt x="287" y="103"/>
                    <a:pt x="287" y="103"/>
                    <a:pt x="287" y="103"/>
                  </a:cubicBezTo>
                  <a:cubicBezTo>
                    <a:pt x="271" y="97"/>
                    <a:pt x="254" y="93"/>
                    <a:pt x="236" y="93"/>
                  </a:cubicBezTo>
                  <a:cubicBezTo>
                    <a:pt x="163" y="93"/>
                    <a:pt x="105" y="150"/>
                    <a:pt x="103" y="223"/>
                  </a:cubicBezTo>
                  <a:cubicBezTo>
                    <a:pt x="103" y="228"/>
                    <a:pt x="103" y="228"/>
                    <a:pt x="103" y="228"/>
                  </a:cubicBezTo>
                  <a:cubicBezTo>
                    <a:pt x="99" y="227"/>
                    <a:pt x="99" y="227"/>
                    <a:pt x="99" y="227"/>
                  </a:cubicBezTo>
                  <a:cubicBezTo>
                    <a:pt x="97" y="227"/>
                    <a:pt x="95" y="227"/>
                    <a:pt x="93" y="227"/>
                  </a:cubicBezTo>
                  <a:cubicBezTo>
                    <a:pt x="42" y="227"/>
                    <a:pt x="0" y="268"/>
                    <a:pt x="0" y="319"/>
                  </a:cubicBezTo>
                  <a:cubicBezTo>
                    <a:pt x="0" y="370"/>
                    <a:pt x="42" y="412"/>
                    <a:pt x="93" y="412"/>
                  </a:cubicBezTo>
                  <a:cubicBezTo>
                    <a:pt x="595" y="412"/>
                    <a:pt x="595" y="412"/>
                    <a:pt x="595" y="412"/>
                  </a:cubicBezTo>
                  <a:cubicBezTo>
                    <a:pt x="660" y="412"/>
                    <a:pt x="713" y="358"/>
                    <a:pt x="713" y="293"/>
                  </a:cubicBezTo>
                  <a:cubicBezTo>
                    <a:pt x="713" y="228"/>
                    <a:pt x="660" y="174"/>
                    <a:pt x="595" y="174"/>
                  </a:cubicBezTo>
                  <a:close/>
                </a:path>
              </a:pathLst>
            </a:custGeom>
            <a:solidFill>
              <a:srgbClr val="AEE6FA"/>
            </a:solidFill>
            <a:ln w="63500">
              <a:solidFill>
                <a:schemeClr val="bg1"/>
              </a:solidFill>
            </a:ln>
          </p:spPr>
          <p:txBody>
            <a:bodyPr/>
            <a:lstStyle/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en-CA" sz="450" b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156" name="Freeform 21"/>
            <p:cNvSpPr>
              <a:spLocks noChangeAspect="1"/>
            </p:cNvSpPr>
            <p:nvPr/>
          </p:nvSpPr>
          <p:spPr bwMode="auto">
            <a:xfrm>
              <a:off x="19855534" y="3928135"/>
              <a:ext cx="5674779" cy="3274869"/>
            </a:xfrm>
            <a:custGeom>
              <a:avLst/>
              <a:gdLst>
                <a:gd name="T0" fmla="*/ 2147483647 w 713"/>
                <a:gd name="T1" fmla="*/ 2147483647 h 412"/>
                <a:gd name="T2" fmla="*/ 2147483647 w 713"/>
                <a:gd name="T3" fmla="*/ 2147483647 h 412"/>
                <a:gd name="T4" fmla="*/ 2147483647 w 713"/>
                <a:gd name="T5" fmla="*/ 2147483647 h 412"/>
                <a:gd name="T6" fmla="*/ 2147483647 w 713"/>
                <a:gd name="T7" fmla="*/ 2147483647 h 412"/>
                <a:gd name="T8" fmla="*/ 2147483647 w 713"/>
                <a:gd name="T9" fmla="*/ 2147483647 h 412"/>
                <a:gd name="T10" fmla="*/ 2147483647 w 713"/>
                <a:gd name="T11" fmla="*/ 0 h 412"/>
                <a:gd name="T12" fmla="*/ 2147483647 w 713"/>
                <a:gd name="T13" fmla="*/ 2147483647 h 412"/>
                <a:gd name="T14" fmla="*/ 2147483647 w 713"/>
                <a:gd name="T15" fmla="*/ 2147483647 h 412"/>
                <a:gd name="T16" fmla="*/ 2147483647 w 713"/>
                <a:gd name="T17" fmla="*/ 2147483647 h 412"/>
                <a:gd name="T18" fmla="*/ 2147483647 w 713"/>
                <a:gd name="T19" fmla="*/ 2147483647 h 412"/>
                <a:gd name="T20" fmla="*/ 2147483647 w 713"/>
                <a:gd name="T21" fmla="*/ 2147483647 h 412"/>
                <a:gd name="T22" fmla="*/ 2147483647 w 713"/>
                <a:gd name="T23" fmla="*/ 2147483647 h 412"/>
                <a:gd name="T24" fmla="*/ 2147483647 w 713"/>
                <a:gd name="T25" fmla="*/ 2147483647 h 412"/>
                <a:gd name="T26" fmla="*/ 2147483647 w 713"/>
                <a:gd name="T27" fmla="*/ 2147483647 h 412"/>
                <a:gd name="T28" fmla="*/ 0 w 713"/>
                <a:gd name="T29" fmla="*/ 2147483647 h 412"/>
                <a:gd name="T30" fmla="*/ 2147483647 w 713"/>
                <a:gd name="T31" fmla="*/ 2147483647 h 412"/>
                <a:gd name="T32" fmla="*/ 2147483647 w 713"/>
                <a:gd name="T33" fmla="*/ 2147483647 h 412"/>
                <a:gd name="T34" fmla="*/ 2147483647 w 713"/>
                <a:gd name="T35" fmla="*/ 2147483647 h 412"/>
                <a:gd name="T36" fmla="*/ 2147483647 w 713"/>
                <a:gd name="T37" fmla="*/ 2147483647 h 41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713" h="412">
                  <a:moveTo>
                    <a:pt x="595" y="174"/>
                  </a:moveTo>
                  <a:cubicBezTo>
                    <a:pt x="594" y="174"/>
                    <a:pt x="594" y="174"/>
                    <a:pt x="593" y="174"/>
                  </a:cubicBezTo>
                  <a:cubicBezTo>
                    <a:pt x="588" y="175"/>
                    <a:pt x="588" y="175"/>
                    <a:pt x="588" y="175"/>
                  </a:cubicBezTo>
                  <a:cubicBezTo>
                    <a:pt x="588" y="170"/>
                    <a:pt x="588" y="170"/>
                    <a:pt x="588" y="170"/>
                  </a:cubicBezTo>
                  <a:cubicBezTo>
                    <a:pt x="589" y="164"/>
                    <a:pt x="589" y="159"/>
                    <a:pt x="589" y="153"/>
                  </a:cubicBezTo>
                  <a:cubicBezTo>
                    <a:pt x="589" y="69"/>
                    <a:pt x="521" y="0"/>
                    <a:pt x="436" y="0"/>
                  </a:cubicBezTo>
                  <a:cubicBezTo>
                    <a:pt x="372" y="0"/>
                    <a:pt x="314" y="41"/>
                    <a:pt x="293" y="101"/>
                  </a:cubicBezTo>
                  <a:cubicBezTo>
                    <a:pt x="291" y="105"/>
                    <a:pt x="291" y="105"/>
                    <a:pt x="291" y="105"/>
                  </a:cubicBezTo>
                  <a:cubicBezTo>
                    <a:pt x="287" y="103"/>
                    <a:pt x="287" y="103"/>
                    <a:pt x="287" y="103"/>
                  </a:cubicBezTo>
                  <a:cubicBezTo>
                    <a:pt x="271" y="97"/>
                    <a:pt x="254" y="93"/>
                    <a:pt x="236" y="93"/>
                  </a:cubicBezTo>
                  <a:cubicBezTo>
                    <a:pt x="163" y="93"/>
                    <a:pt x="105" y="150"/>
                    <a:pt x="103" y="223"/>
                  </a:cubicBezTo>
                  <a:cubicBezTo>
                    <a:pt x="103" y="228"/>
                    <a:pt x="103" y="228"/>
                    <a:pt x="103" y="228"/>
                  </a:cubicBezTo>
                  <a:cubicBezTo>
                    <a:pt x="99" y="227"/>
                    <a:pt x="99" y="227"/>
                    <a:pt x="99" y="227"/>
                  </a:cubicBezTo>
                  <a:cubicBezTo>
                    <a:pt x="97" y="227"/>
                    <a:pt x="95" y="227"/>
                    <a:pt x="93" y="227"/>
                  </a:cubicBezTo>
                  <a:cubicBezTo>
                    <a:pt x="42" y="227"/>
                    <a:pt x="0" y="268"/>
                    <a:pt x="0" y="319"/>
                  </a:cubicBezTo>
                  <a:cubicBezTo>
                    <a:pt x="0" y="370"/>
                    <a:pt x="42" y="412"/>
                    <a:pt x="93" y="412"/>
                  </a:cubicBezTo>
                  <a:cubicBezTo>
                    <a:pt x="595" y="412"/>
                    <a:pt x="595" y="412"/>
                    <a:pt x="595" y="412"/>
                  </a:cubicBezTo>
                  <a:cubicBezTo>
                    <a:pt x="660" y="412"/>
                    <a:pt x="713" y="358"/>
                    <a:pt x="713" y="293"/>
                  </a:cubicBezTo>
                  <a:cubicBezTo>
                    <a:pt x="713" y="228"/>
                    <a:pt x="660" y="174"/>
                    <a:pt x="595" y="174"/>
                  </a:cubicBezTo>
                  <a:close/>
                </a:path>
              </a:pathLst>
            </a:custGeom>
            <a:solidFill>
              <a:srgbClr val="AEE6FA"/>
            </a:solidFill>
            <a:ln w="63500">
              <a:solidFill>
                <a:schemeClr val="bg1"/>
              </a:solidFill>
            </a:ln>
          </p:spPr>
          <p:txBody>
            <a:bodyPr/>
            <a:lstStyle/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en-CA" sz="450" b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157" name="Freeform 21"/>
            <p:cNvSpPr>
              <a:spLocks noChangeAspect="1"/>
            </p:cNvSpPr>
            <p:nvPr/>
          </p:nvSpPr>
          <p:spPr bwMode="auto">
            <a:xfrm>
              <a:off x="24163211" y="3535279"/>
              <a:ext cx="1978530" cy="1141794"/>
            </a:xfrm>
            <a:custGeom>
              <a:avLst/>
              <a:gdLst>
                <a:gd name="T0" fmla="*/ 2147483647 w 713"/>
                <a:gd name="T1" fmla="*/ 2147483647 h 412"/>
                <a:gd name="T2" fmla="*/ 2147483647 w 713"/>
                <a:gd name="T3" fmla="*/ 2147483647 h 412"/>
                <a:gd name="T4" fmla="*/ 2147483647 w 713"/>
                <a:gd name="T5" fmla="*/ 2147483647 h 412"/>
                <a:gd name="T6" fmla="*/ 2147483647 w 713"/>
                <a:gd name="T7" fmla="*/ 2147483647 h 412"/>
                <a:gd name="T8" fmla="*/ 2147483647 w 713"/>
                <a:gd name="T9" fmla="*/ 2147483647 h 412"/>
                <a:gd name="T10" fmla="*/ 2147483647 w 713"/>
                <a:gd name="T11" fmla="*/ 0 h 412"/>
                <a:gd name="T12" fmla="*/ 2147483647 w 713"/>
                <a:gd name="T13" fmla="*/ 2147483647 h 412"/>
                <a:gd name="T14" fmla="*/ 2147483647 w 713"/>
                <a:gd name="T15" fmla="*/ 2147483647 h 412"/>
                <a:gd name="T16" fmla="*/ 2147483647 w 713"/>
                <a:gd name="T17" fmla="*/ 2147483647 h 412"/>
                <a:gd name="T18" fmla="*/ 2147483647 w 713"/>
                <a:gd name="T19" fmla="*/ 2147483647 h 412"/>
                <a:gd name="T20" fmla="*/ 2147483647 w 713"/>
                <a:gd name="T21" fmla="*/ 2147483647 h 412"/>
                <a:gd name="T22" fmla="*/ 2147483647 w 713"/>
                <a:gd name="T23" fmla="*/ 2147483647 h 412"/>
                <a:gd name="T24" fmla="*/ 2147483647 w 713"/>
                <a:gd name="T25" fmla="*/ 2147483647 h 412"/>
                <a:gd name="T26" fmla="*/ 2147483647 w 713"/>
                <a:gd name="T27" fmla="*/ 2147483647 h 412"/>
                <a:gd name="T28" fmla="*/ 0 w 713"/>
                <a:gd name="T29" fmla="*/ 2147483647 h 412"/>
                <a:gd name="T30" fmla="*/ 2147483647 w 713"/>
                <a:gd name="T31" fmla="*/ 2147483647 h 412"/>
                <a:gd name="T32" fmla="*/ 2147483647 w 713"/>
                <a:gd name="T33" fmla="*/ 2147483647 h 412"/>
                <a:gd name="T34" fmla="*/ 2147483647 w 713"/>
                <a:gd name="T35" fmla="*/ 2147483647 h 412"/>
                <a:gd name="T36" fmla="*/ 2147483647 w 713"/>
                <a:gd name="T37" fmla="*/ 2147483647 h 41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713" h="412">
                  <a:moveTo>
                    <a:pt x="595" y="174"/>
                  </a:moveTo>
                  <a:cubicBezTo>
                    <a:pt x="594" y="174"/>
                    <a:pt x="594" y="174"/>
                    <a:pt x="593" y="174"/>
                  </a:cubicBezTo>
                  <a:cubicBezTo>
                    <a:pt x="588" y="175"/>
                    <a:pt x="588" y="175"/>
                    <a:pt x="588" y="175"/>
                  </a:cubicBezTo>
                  <a:cubicBezTo>
                    <a:pt x="588" y="170"/>
                    <a:pt x="588" y="170"/>
                    <a:pt x="588" y="170"/>
                  </a:cubicBezTo>
                  <a:cubicBezTo>
                    <a:pt x="589" y="164"/>
                    <a:pt x="589" y="159"/>
                    <a:pt x="589" y="153"/>
                  </a:cubicBezTo>
                  <a:cubicBezTo>
                    <a:pt x="589" y="69"/>
                    <a:pt x="521" y="0"/>
                    <a:pt x="436" y="0"/>
                  </a:cubicBezTo>
                  <a:cubicBezTo>
                    <a:pt x="372" y="0"/>
                    <a:pt x="314" y="41"/>
                    <a:pt x="293" y="101"/>
                  </a:cubicBezTo>
                  <a:cubicBezTo>
                    <a:pt x="291" y="105"/>
                    <a:pt x="291" y="105"/>
                    <a:pt x="291" y="105"/>
                  </a:cubicBezTo>
                  <a:cubicBezTo>
                    <a:pt x="287" y="103"/>
                    <a:pt x="287" y="103"/>
                    <a:pt x="287" y="103"/>
                  </a:cubicBezTo>
                  <a:cubicBezTo>
                    <a:pt x="271" y="97"/>
                    <a:pt x="254" y="93"/>
                    <a:pt x="236" y="93"/>
                  </a:cubicBezTo>
                  <a:cubicBezTo>
                    <a:pt x="163" y="93"/>
                    <a:pt x="105" y="150"/>
                    <a:pt x="103" y="223"/>
                  </a:cubicBezTo>
                  <a:cubicBezTo>
                    <a:pt x="103" y="228"/>
                    <a:pt x="103" y="228"/>
                    <a:pt x="103" y="228"/>
                  </a:cubicBezTo>
                  <a:cubicBezTo>
                    <a:pt x="99" y="227"/>
                    <a:pt x="99" y="227"/>
                    <a:pt x="99" y="227"/>
                  </a:cubicBezTo>
                  <a:cubicBezTo>
                    <a:pt x="97" y="227"/>
                    <a:pt x="95" y="227"/>
                    <a:pt x="93" y="227"/>
                  </a:cubicBezTo>
                  <a:cubicBezTo>
                    <a:pt x="42" y="227"/>
                    <a:pt x="0" y="268"/>
                    <a:pt x="0" y="319"/>
                  </a:cubicBezTo>
                  <a:cubicBezTo>
                    <a:pt x="0" y="370"/>
                    <a:pt x="42" y="412"/>
                    <a:pt x="93" y="412"/>
                  </a:cubicBezTo>
                  <a:cubicBezTo>
                    <a:pt x="595" y="412"/>
                    <a:pt x="595" y="412"/>
                    <a:pt x="595" y="412"/>
                  </a:cubicBezTo>
                  <a:cubicBezTo>
                    <a:pt x="660" y="412"/>
                    <a:pt x="713" y="358"/>
                    <a:pt x="713" y="293"/>
                  </a:cubicBezTo>
                  <a:cubicBezTo>
                    <a:pt x="713" y="228"/>
                    <a:pt x="660" y="174"/>
                    <a:pt x="595" y="174"/>
                  </a:cubicBezTo>
                  <a:close/>
                </a:path>
              </a:pathLst>
            </a:custGeom>
            <a:solidFill>
              <a:srgbClr val="AEE6FA"/>
            </a:solidFill>
            <a:ln w="63500">
              <a:solidFill>
                <a:schemeClr val="bg1"/>
              </a:solidFill>
            </a:ln>
          </p:spPr>
          <p:txBody>
            <a:bodyPr/>
            <a:lstStyle/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en-CA" sz="450" b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</p:grpSp>
      <p:pic>
        <p:nvPicPr>
          <p:cNvPr id="3084" name="Picture 150"/>
          <p:cNvPicPr>
            <a:picLocks noChangeAspect="1"/>
          </p:cNvPicPr>
          <p:nvPr/>
        </p:nvPicPr>
        <p:blipFill rotWithShape="1">
          <a:blip r:embed="rId23" cstate="print">
            <a:clrChange>
              <a:clrFrom>
                <a:srgbClr val="FEFEF6"/>
              </a:clrFrom>
              <a:clrTo>
                <a:srgbClr val="FEFE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98" r="67786" b="41384"/>
          <a:stretch/>
        </p:blipFill>
        <p:spPr bwMode="auto">
          <a:xfrm>
            <a:off x="7635846" y="2657872"/>
            <a:ext cx="934432" cy="710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8695562" y="4685988"/>
            <a:ext cx="253456" cy="1126021"/>
            <a:chOff x="35212552" y="15113247"/>
            <a:chExt cx="1013824" cy="4504084"/>
          </a:xfrm>
        </p:grpSpPr>
        <p:sp>
          <p:nvSpPr>
            <p:cNvPr id="12" name="Oval 11"/>
            <p:cNvSpPr/>
            <p:nvPr/>
          </p:nvSpPr>
          <p:spPr>
            <a:xfrm>
              <a:off x="35272690" y="15113247"/>
              <a:ext cx="953686" cy="953686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4300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450" b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026" name="Picture 2" descr="Weather-Umbrella icon"/>
            <p:cNvPicPr>
              <a:picLocks noChangeAspect="1" noChangeArrowheads="1"/>
            </p:cNvPicPr>
            <p:nvPr/>
          </p:nvPicPr>
          <p:blipFill>
            <a:blip r:embed="rId2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34055" y="15263879"/>
              <a:ext cx="684745" cy="684745"/>
            </a:xfrm>
            <a:prstGeom prst="rect">
              <a:avLst/>
            </a:prstGeom>
            <a:noFill/>
            <a:extLst/>
          </p:spPr>
        </p:pic>
        <p:sp>
          <p:nvSpPr>
            <p:cNvPr id="233" name="Oval 232"/>
            <p:cNvSpPr/>
            <p:nvPr/>
          </p:nvSpPr>
          <p:spPr>
            <a:xfrm>
              <a:off x="35212552" y="18636377"/>
              <a:ext cx="980954" cy="980954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4300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450" b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7542988" y="3355041"/>
            <a:ext cx="1365689" cy="138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4300" fontAlgn="auto">
              <a:spcBef>
                <a:spcPts val="0"/>
              </a:spcBef>
              <a:spcAft>
                <a:spcPts val="0"/>
              </a:spcAft>
              <a:buNone/>
            </a:pPr>
            <a:endParaRPr lang="en-US" sz="450" b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488516" y="3375717"/>
            <a:ext cx="1521014" cy="131166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 defTabSz="11430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IBM Services Platform with Watson</a:t>
            </a:r>
          </a:p>
        </p:txBody>
      </p:sp>
      <p:grpSp>
        <p:nvGrpSpPr>
          <p:cNvPr id="158" name="Group 157"/>
          <p:cNvGrpSpPr/>
          <p:nvPr/>
        </p:nvGrpSpPr>
        <p:grpSpPr>
          <a:xfrm>
            <a:off x="1680014" y="3820727"/>
            <a:ext cx="579092" cy="303113"/>
            <a:chOff x="17225578" y="3303884"/>
            <a:chExt cx="8916163" cy="4666969"/>
          </a:xfrm>
        </p:grpSpPr>
        <p:sp>
          <p:nvSpPr>
            <p:cNvPr id="159" name="Freeform 21"/>
            <p:cNvSpPr>
              <a:spLocks noChangeAspect="1"/>
            </p:cNvSpPr>
            <p:nvPr/>
          </p:nvSpPr>
          <p:spPr bwMode="auto">
            <a:xfrm>
              <a:off x="20067501" y="3303884"/>
              <a:ext cx="2764631" cy="1595449"/>
            </a:xfrm>
            <a:custGeom>
              <a:avLst/>
              <a:gdLst>
                <a:gd name="T0" fmla="*/ 2147483647 w 713"/>
                <a:gd name="T1" fmla="*/ 2147483647 h 412"/>
                <a:gd name="T2" fmla="*/ 2147483647 w 713"/>
                <a:gd name="T3" fmla="*/ 2147483647 h 412"/>
                <a:gd name="T4" fmla="*/ 2147483647 w 713"/>
                <a:gd name="T5" fmla="*/ 2147483647 h 412"/>
                <a:gd name="T6" fmla="*/ 2147483647 w 713"/>
                <a:gd name="T7" fmla="*/ 2147483647 h 412"/>
                <a:gd name="T8" fmla="*/ 2147483647 w 713"/>
                <a:gd name="T9" fmla="*/ 2147483647 h 412"/>
                <a:gd name="T10" fmla="*/ 2147483647 w 713"/>
                <a:gd name="T11" fmla="*/ 0 h 412"/>
                <a:gd name="T12" fmla="*/ 2147483647 w 713"/>
                <a:gd name="T13" fmla="*/ 2147483647 h 412"/>
                <a:gd name="T14" fmla="*/ 2147483647 w 713"/>
                <a:gd name="T15" fmla="*/ 2147483647 h 412"/>
                <a:gd name="T16" fmla="*/ 2147483647 w 713"/>
                <a:gd name="T17" fmla="*/ 2147483647 h 412"/>
                <a:gd name="T18" fmla="*/ 2147483647 w 713"/>
                <a:gd name="T19" fmla="*/ 2147483647 h 412"/>
                <a:gd name="T20" fmla="*/ 2147483647 w 713"/>
                <a:gd name="T21" fmla="*/ 2147483647 h 412"/>
                <a:gd name="T22" fmla="*/ 2147483647 w 713"/>
                <a:gd name="T23" fmla="*/ 2147483647 h 412"/>
                <a:gd name="T24" fmla="*/ 2147483647 w 713"/>
                <a:gd name="T25" fmla="*/ 2147483647 h 412"/>
                <a:gd name="T26" fmla="*/ 2147483647 w 713"/>
                <a:gd name="T27" fmla="*/ 2147483647 h 412"/>
                <a:gd name="T28" fmla="*/ 0 w 713"/>
                <a:gd name="T29" fmla="*/ 2147483647 h 412"/>
                <a:gd name="T30" fmla="*/ 2147483647 w 713"/>
                <a:gd name="T31" fmla="*/ 2147483647 h 412"/>
                <a:gd name="T32" fmla="*/ 2147483647 w 713"/>
                <a:gd name="T33" fmla="*/ 2147483647 h 412"/>
                <a:gd name="T34" fmla="*/ 2147483647 w 713"/>
                <a:gd name="T35" fmla="*/ 2147483647 h 412"/>
                <a:gd name="T36" fmla="*/ 2147483647 w 713"/>
                <a:gd name="T37" fmla="*/ 2147483647 h 41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713" h="412">
                  <a:moveTo>
                    <a:pt x="595" y="174"/>
                  </a:moveTo>
                  <a:cubicBezTo>
                    <a:pt x="594" y="174"/>
                    <a:pt x="594" y="174"/>
                    <a:pt x="593" y="174"/>
                  </a:cubicBezTo>
                  <a:cubicBezTo>
                    <a:pt x="588" y="175"/>
                    <a:pt x="588" y="175"/>
                    <a:pt x="588" y="175"/>
                  </a:cubicBezTo>
                  <a:cubicBezTo>
                    <a:pt x="588" y="170"/>
                    <a:pt x="588" y="170"/>
                    <a:pt x="588" y="170"/>
                  </a:cubicBezTo>
                  <a:cubicBezTo>
                    <a:pt x="589" y="164"/>
                    <a:pt x="589" y="159"/>
                    <a:pt x="589" y="153"/>
                  </a:cubicBezTo>
                  <a:cubicBezTo>
                    <a:pt x="589" y="69"/>
                    <a:pt x="521" y="0"/>
                    <a:pt x="436" y="0"/>
                  </a:cubicBezTo>
                  <a:cubicBezTo>
                    <a:pt x="372" y="0"/>
                    <a:pt x="314" y="41"/>
                    <a:pt x="293" y="101"/>
                  </a:cubicBezTo>
                  <a:cubicBezTo>
                    <a:pt x="291" y="105"/>
                    <a:pt x="291" y="105"/>
                    <a:pt x="291" y="105"/>
                  </a:cubicBezTo>
                  <a:cubicBezTo>
                    <a:pt x="287" y="103"/>
                    <a:pt x="287" y="103"/>
                    <a:pt x="287" y="103"/>
                  </a:cubicBezTo>
                  <a:cubicBezTo>
                    <a:pt x="271" y="97"/>
                    <a:pt x="254" y="93"/>
                    <a:pt x="236" y="93"/>
                  </a:cubicBezTo>
                  <a:cubicBezTo>
                    <a:pt x="163" y="93"/>
                    <a:pt x="105" y="150"/>
                    <a:pt x="103" y="223"/>
                  </a:cubicBezTo>
                  <a:cubicBezTo>
                    <a:pt x="103" y="228"/>
                    <a:pt x="103" y="228"/>
                    <a:pt x="103" y="228"/>
                  </a:cubicBezTo>
                  <a:cubicBezTo>
                    <a:pt x="99" y="227"/>
                    <a:pt x="99" y="227"/>
                    <a:pt x="99" y="227"/>
                  </a:cubicBezTo>
                  <a:cubicBezTo>
                    <a:pt x="97" y="227"/>
                    <a:pt x="95" y="227"/>
                    <a:pt x="93" y="227"/>
                  </a:cubicBezTo>
                  <a:cubicBezTo>
                    <a:pt x="42" y="227"/>
                    <a:pt x="0" y="268"/>
                    <a:pt x="0" y="319"/>
                  </a:cubicBezTo>
                  <a:cubicBezTo>
                    <a:pt x="0" y="370"/>
                    <a:pt x="42" y="412"/>
                    <a:pt x="93" y="412"/>
                  </a:cubicBezTo>
                  <a:cubicBezTo>
                    <a:pt x="595" y="412"/>
                    <a:pt x="595" y="412"/>
                    <a:pt x="595" y="412"/>
                  </a:cubicBezTo>
                  <a:cubicBezTo>
                    <a:pt x="660" y="412"/>
                    <a:pt x="713" y="358"/>
                    <a:pt x="713" y="293"/>
                  </a:cubicBezTo>
                  <a:cubicBezTo>
                    <a:pt x="713" y="228"/>
                    <a:pt x="660" y="174"/>
                    <a:pt x="595" y="174"/>
                  </a:cubicBezTo>
                  <a:close/>
                </a:path>
              </a:pathLst>
            </a:custGeom>
            <a:solidFill>
              <a:srgbClr val="AEE6FA"/>
            </a:solidFill>
            <a:ln w="63500">
              <a:solidFill>
                <a:schemeClr val="bg1"/>
              </a:solidFill>
            </a:ln>
          </p:spPr>
          <p:txBody>
            <a:bodyPr/>
            <a:lstStyle/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en-CA" sz="450" b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160" name="Freeform 21"/>
            <p:cNvSpPr>
              <a:spLocks noChangeAspect="1"/>
            </p:cNvSpPr>
            <p:nvPr/>
          </p:nvSpPr>
          <p:spPr bwMode="auto">
            <a:xfrm>
              <a:off x="17225578" y="5594032"/>
              <a:ext cx="4118622" cy="2376821"/>
            </a:xfrm>
            <a:custGeom>
              <a:avLst/>
              <a:gdLst>
                <a:gd name="T0" fmla="*/ 2147483647 w 713"/>
                <a:gd name="T1" fmla="*/ 2147483647 h 412"/>
                <a:gd name="T2" fmla="*/ 2147483647 w 713"/>
                <a:gd name="T3" fmla="*/ 2147483647 h 412"/>
                <a:gd name="T4" fmla="*/ 2147483647 w 713"/>
                <a:gd name="T5" fmla="*/ 2147483647 h 412"/>
                <a:gd name="T6" fmla="*/ 2147483647 w 713"/>
                <a:gd name="T7" fmla="*/ 2147483647 h 412"/>
                <a:gd name="T8" fmla="*/ 2147483647 w 713"/>
                <a:gd name="T9" fmla="*/ 2147483647 h 412"/>
                <a:gd name="T10" fmla="*/ 2147483647 w 713"/>
                <a:gd name="T11" fmla="*/ 0 h 412"/>
                <a:gd name="T12" fmla="*/ 2147483647 w 713"/>
                <a:gd name="T13" fmla="*/ 2147483647 h 412"/>
                <a:gd name="T14" fmla="*/ 2147483647 w 713"/>
                <a:gd name="T15" fmla="*/ 2147483647 h 412"/>
                <a:gd name="T16" fmla="*/ 2147483647 w 713"/>
                <a:gd name="T17" fmla="*/ 2147483647 h 412"/>
                <a:gd name="T18" fmla="*/ 2147483647 w 713"/>
                <a:gd name="T19" fmla="*/ 2147483647 h 412"/>
                <a:gd name="T20" fmla="*/ 2147483647 w 713"/>
                <a:gd name="T21" fmla="*/ 2147483647 h 412"/>
                <a:gd name="T22" fmla="*/ 2147483647 w 713"/>
                <a:gd name="T23" fmla="*/ 2147483647 h 412"/>
                <a:gd name="T24" fmla="*/ 2147483647 w 713"/>
                <a:gd name="T25" fmla="*/ 2147483647 h 412"/>
                <a:gd name="T26" fmla="*/ 2147483647 w 713"/>
                <a:gd name="T27" fmla="*/ 2147483647 h 412"/>
                <a:gd name="T28" fmla="*/ 0 w 713"/>
                <a:gd name="T29" fmla="*/ 2147483647 h 412"/>
                <a:gd name="T30" fmla="*/ 2147483647 w 713"/>
                <a:gd name="T31" fmla="*/ 2147483647 h 412"/>
                <a:gd name="T32" fmla="*/ 2147483647 w 713"/>
                <a:gd name="T33" fmla="*/ 2147483647 h 412"/>
                <a:gd name="T34" fmla="*/ 2147483647 w 713"/>
                <a:gd name="T35" fmla="*/ 2147483647 h 412"/>
                <a:gd name="T36" fmla="*/ 2147483647 w 713"/>
                <a:gd name="T37" fmla="*/ 2147483647 h 41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713" h="412">
                  <a:moveTo>
                    <a:pt x="595" y="174"/>
                  </a:moveTo>
                  <a:cubicBezTo>
                    <a:pt x="594" y="174"/>
                    <a:pt x="594" y="174"/>
                    <a:pt x="593" y="174"/>
                  </a:cubicBezTo>
                  <a:cubicBezTo>
                    <a:pt x="588" y="175"/>
                    <a:pt x="588" y="175"/>
                    <a:pt x="588" y="175"/>
                  </a:cubicBezTo>
                  <a:cubicBezTo>
                    <a:pt x="588" y="170"/>
                    <a:pt x="588" y="170"/>
                    <a:pt x="588" y="170"/>
                  </a:cubicBezTo>
                  <a:cubicBezTo>
                    <a:pt x="589" y="164"/>
                    <a:pt x="589" y="159"/>
                    <a:pt x="589" y="153"/>
                  </a:cubicBezTo>
                  <a:cubicBezTo>
                    <a:pt x="589" y="69"/>
                    <a:pt x="521" y="0"/>
                    <a:pt x="436" y="0"/>
                  </a:cubicBezTo>
                  <a:cubicBezTo>
                    <a:pt x="372" y="0"/>
                    <a:pt x="314" y="41"/>
                    <a:pt x="293" y="101"/>
                  </a:cubicBezTo>
                  <a:cubicBezTo>
                    <a:pt x="291" y="105"/>
                    <a:pt x="291" y="105"/>
                    <a:pt x="291" y="105"/>
                  </a:cubicBezTo>
                  <a:cubicBezTo>
                    <a:pt x="287" y="103"/>
                    <a:pt x="287" y="103"/>
                    <a:pt x="287" y="103"/>
                  </a:cubicBezTo>
                  <a:cubicBezTo>
                    <a:pt x="271" y="97"/>
                    <a:pt x="254" y="93"/>
                    <a:pt x="236" y="93"/>
                  </a:cubicBezTo>
                  <a:cubicBezTo>
                    <a:pt x="163" y="93"/>
                    <a:pt x="105" y="150"/>
                    <a:pt x="103" y="223"/>
                  </a:cubicBezTo>
                  <a:cubicBezTo>
                    <a:pt x="103" y="228"/>
                    <a:pt x="103" y="228"/>
                    <a:pt x="103" y="228"/>
                  </a:cubicBezTo>
                  <a:cubicBezTo>
                    <a:pt x="99" y="227"/>
                    <a:pt x="99" y="227"/>
                    <a:pt x="99" y="227"/>
                  </a:cubicBezTo>
                  <a:cubicBezTo>
                    <a:pt x="97" y="227"/>
                    <a:pt x="95" y="227"/>
                    <a:pt x="93" y="227"/>
                  </a:cubicBezTo>
                  <a:cubicBezTo>
                    <a:pt x="42" y="227"/>
                    <a:pt x="0" y="268"/>
                    <a:pt x="0" y="319"/>
                  </a:cubicBezTo>
                  <a:cubicBezTo>
                    <a:pt x="0" y="370"/>
                    <a:pt x="42" y="412"/>
                    <a:pt x="93" y="412"/>
                  </a:cubicBezTo>
                  <a:cubicBezTo>
                    <a:pt x="595" y="412"/>
                    <a:pt x="595" y="412"/>
                    <a:pt x="595" y="412"/>
                  </a:cubicBezTo>
                  <a:cubicBezTo>
                    <a:pt x="660" y="412"/>
                    <a:pt x="713" y="358"/>
                    <a:pt x="713" y="293"/>
                  </a:cubicBezTo>
                  <a:cubicBezTo>
                    <a:pt x="713" y="228"/>
                    <a:pt x="660" y="174"/>
                    <a:pt x="595" y="174"/>
                  </a:cubicBezTo>
                  <a:close/>
                </a:path>
              </a:pathLst>
            </a:custGeom>
            <a:solidFill>
              <a:srgbClr val="AEE6FA"/>
            </a:solidFill>
            <a:ln w="63500">
              <a:solidFill>
                <a:schemeClr val="bg1"/>
              </a:solidFill>
            </a:ln>
          </p:spPr>
          <p:txBody>
            <a:bodyPr/>
            <a:lstStyle/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en-CA" sz="450" b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161" name="Freeform 21"/>
            <p:cNvSpPr>
              <a:spLocks noChangeAspect="1"/>
            </p:cNvSpPr>
            <p:nvPr/>
          </p:nvSpPr>
          <p:spPr bwMode="auto">
            <a:xfrm>
              <a:off x="19855534" y="3928135"/>
              <a:ext cx="5674779" cy="3274869"/>
            </a:xfrm>
            <a:custGeom>
              <a:avLst/>
              <a:gdLst>
                <a:gd name="T0" fmla="*/ 2147483647 w 713"/>
                <a:gd name="T1" fmla="*/ 2147483647 h 412"/>
                <a:gd name="T2" fmla="*/ 2147483647 w 713"/>
                <a:gd name="T3" fmla="*/ 2147483647 h 412"/>
                <a:gd name="T4" fmla="*/ 2147483647 w 713"/>
                <a:gd name="T5" fmla="*/ 2147483647 h 412"/>
                <a:gd name="T6" fmla="*/ 2147483647 w 713"/>
                <a:gd name="T7" fmla="*/ 2147483647 h 412"/>
                <a:gd name="T8" fmla="*/ 2147483647 w 713"/>
                <a:gd name="T9" fmla="*/ 2147483647 h 412"/>
                <a:gd name="T10" fmla="*/ 2147483647 w 713"/>
                <a:gd name="T11" fmla="*/ 0 h 412"/>
                <a:gd name="T12" fmla="*/ 2147483647 w 713"/>
                <a:gd name="T13" fmla="*/ 2147483647 h 412"/>
                <a:gd name="T14" fmla="*/ 2147483647 w 713"/>
                <a:gd name="T15" fmla="*/ 2147483647 h 412"/>
                <a:gd name="T16" fmla="*/ 2147483647 w 713"/>
                <a:gd name="T17" fmla="*/ 2147483647 h 412"/>
                <a:gd name="T18" fmla="*/ 2147483647 w 713"/>
                <a:gd name="T19" fmla="*/ 2147483647 h 412"/>
                <a:gd name="T20" fmla="*/ 2147483647 w 713"/>
                <a:gd name="T21" fmla="*/ 2147483647 h 412"/>
                <a:gd name="T22" fmla="*/ 2147483647 w 713"/>
                <a:gd name="T23" fmla="*/ 2147483647 h 412"/>
                <a:gd name="T24" fmla="*/ 2147483647 w 713"/>
                <a:gd name="T25" fmla="*/ 2147483647 h 412"/>
                <a:gd name="T26" fmla="*/ 2147483647 w 713"/>
                <a:gd name="T27" fmla="*/ 2147483647 h 412"/>
                <a:gd name="T28" fmla="*/ 0 w 713"/>
                <a:gd name="T29" fmla="*/ 2147483647 h 412"/>
                <a:gd name="T30" fmla="*/ 2147483647 w 713"/>
                <a:gd name="T31" fmla="*/ 2147483647 h 412"/>
                <a:gd name="T32" fmla="*/ 2147483647 w 713"/>
                <a:gd name="T33" fmla="*/ 2147483647 h 412"/>
                <a:gd name="T34" fmla="*/ 2147483647 w 713"/>
                <a:gd name="T35" fmla="*/ 2147483647 h 412"/>
                <a:gd name="T36" fmla="*/ 2147483647 w 713"/>
                <a:gd name="T37" fmla="*/ 2147483647 h 41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713" h="412">
                  <a:moveTo>
                    <a:pt x="595" y="174"/>
                  </a:moveTo>
                  <a:cubicBezTo>
                    <a:pt x="594" y="174"/>
                    <a:pt x="594" y="174"/>
                    <a:pt x="593" y="174"/>
                  </a:cubicBezTo>
                  <a:cubicBezTo>
                    <a:pt x="588" y="175"/>
                    <a:pt x="588" y="175"/>
                    <a:pt x="588" y="175"/>
                  </a:cubicBezTo>
                  <a:cubicBezTo>
                    <a:pt x="588" y="170"/>
                    <a:pt x="588" y="170"/>
                    <a:pt x="588" y="170"/>
                  </a:cubicBezTo>
                  <a:cubicBezTo>
                    <a:pt x="589" y="164"/>
                    <a:pt x="589" y="159"/>
                    <a:pt x="589" y="153"/>
                  </a:cubicBezTo>
                  <a:cubicBezTo>
                    <a:pt x="589" y="69"/>
                    <a:pt x="521" y="0"/>
                    <a:pt x="436" y="0"/>
                  </a:cubicBezTo>
                  <a:cubicBezTo>
                    <a:pt x="372" y="0"/>
                    <a:pt x="314" y="41"/>
                    <a:pt x="293" y="101"/>
                  </a:cubicBezTo>
                  <a:cubicBezTo>
                    <a:pt x="291" y="105"/>
                    <a:pt x="291" y="105"/>
                    <a:pt x="291" y="105"/>
                  </a:cubicBezTo>
                  <a:cubicBezTo>
                    <a:pt x="287" y="103"/>
                    <a:pt x="287" y="103"/>
                    <a:pt x="287" y="103"/>
                  </a:cubicBezTo>
                  <a:cubicBezTo>
                    <a:pt x="271" y="97"/>
                    <a:pt x="254" y="93"/>
                    <a:pt x="236" y="93"/>
                  </a:cubicBezTo>
                  <a:cubicBezTo>
                    <a:pt x="163" y="93"/>
                    <a:pt x="105" y="150"/>
                    <a:pt x="103" y="223"/>
                  </a:cubicBezTo>
                  <a:cubicBezTo>
                    <a:pt x="103" y="228"/>
                    <a:pt x="103" y="228"/>
                    <a:pt x="103" y="228"/>
                  </a:cubicBezTo>
                  <a:cubicBezTo>
                    <a:pt x="99" y="227"/>
                    <a:pt x="99" y="227"/>
                    <a:pt x="99" y="227"/>
                  </a:cubicBezTo>
                  <a:cubicBezTo>
                    <a:pt x="97" y="227"/>
                    <a:pt x="95" y="227"/>
                    <a:pt x="93" y="227"/>
                  </a:cubicBezTo>
                  <a:cubicBezTo>
                    <a:pt x="42" y="227"/>
                    <a:pt x="0" y="268"/>
                    <a:pt x="0" y="319"/>
                  </a:cubicBezTo>
                  <a:cubicBezTo>
                    <a:pt x="0" y="370"/>
                    <a:pt x="42" y="412"/>
                    <a:pt x="93" y="412"/>
                  </a:cubicBezTo>
                  <a:cubicBezTo>
                    <a:pt x="595" y="412"/>
                    <a:pt x="595" y="412"/>
                    <a:pt x="595" y="412"/>
                  </a:cubicBezTo>
                  <a:cubicBezTo>
                    <a:pt x="660" y="412"/>
                    <a:pt x="713" y="358"/>
                    <a:pt x="713" y="293"/>
                  </a:cubicBezTo>
                  <a:cubicBezTo>
                    <a:pt x="713" y="228"/>
                    <a:pt x="660" y="174"/>
                    <a:pt x="595" y="174"/>
                  </a:cubicBezTo>
                  <a:close/>
                </a:path>
              </a:pathLst>
            </a:custGeom>
            <a:solidFill>
              <a:srgbClr val="AEE6FA"/>
            </a:solidFill>
            <a:ln w="63500">
              <a:solidFill>
                <a:schemeClr val="bg1"/>
              </a:solidFill>
            </a:ln>
          </p:spPr>
          <p:txBody>
            <a:bodyPr/>
            <a:lstStyle/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en-CA" sz="450" b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162" name="Freeform 21"/>
            <p:cNvSpPr>
              <a:spLocks noChangeAspect="1"/>
            </p:cNvSpPr>
            <p:nvPr/>
          </p:nvSpPr>
          <p:spPr bwMode="auto">
            <a:xfrm>
              <a:off x="24163211" y="3535279"/>
              <a:ext cx="1978530" cy="1141794"/>
            </a:xfrm>
            <a:custGeom>
              <a:avLst/>
              <a:gdLst>
                <a:gd name="T0" fmla="*/ 2147483647 w 713"/>
                <a:gd name="T1" fmla="*/ 2147483647 h 412"/>
                <a:gd name="T2" fmla="*/ 2147483647 w 713"/>
                <a:gd name="T3" fmla="*/ 2147483647 h 412"/>
                <a:gd name="T4" fmla="*/ 2147483647 w 713"/>
                <a:gd name="T5" fmla="*/ 2147483647 h 412"/>
                <a:gd name="T6" fmla="*/ 2147483647 w 713"/>
                <a:gd name="T7" fmla="*/ 2147483647 h 412"/>
                <a:gd name="T8" fmla="*/ 2147483647 w 713"/>
                <a:gd name="T9" fmla="*/ 2147483647 h 412"/>
                <a:gd name="T10" fmla="*/ 2147483647 w 713"/>
                <a:gd name="T11" fmla="*/ 0 h 412"/>
                <a:gd name="T12" fmla="*/ 2147483647 w 713"/>
                <a:gd name="T13" fmla="*/ 2147483647 h 412"/>
                <a:gd name="T14" fmla="*/ 2147483647 w 713"/>
                <a:gd name="T15" fmla="*/ 2147483647 h 412"/>
                <a:gd name="T16" fmla="*/ 2147483647 w 713"/>
                <a:gd name="T17" fmla="*/ 2147483647 h 412"/>
                <a:gd name="T18" fmla="*/ 2147483647 w 713"/>
                <a:gd name="T19" fmla="*/ 2147483647 h 412"/>
                <a:gd name="T20" fmla="*/ 2147483647 w 713"/>
                <a:gd name="T21" fmla="*/ 2147483647 h 412"/>
                <a:gd name="T22" fmla="*/ 2147483647 w 713"/>
                <a:gd name="T23" fmla="*/ 2147483647 h 412"/>
                <a:gd name="T24" fmla="*/ 2147483647 w 713"/>
                <a:gd name="T25" fmla="*/ 2147483647 h 412"/>
                <a:gd name="T26" fmla="*/ 2147483647 w 713"/>
                <a:gd name="T27" fmla="*/ 2147483647 h 412"/>
                <a:gd name="T28" fmla="*/ 0 w 713"/>
                <a:gd name="T29" fmla="*/ 2147483647 h 412"/>
                <a:gd name="T30" fmla="*/ 2147483647 w 713"/>
                <a:gd name="T31" fmla="*/ 2147483647 h 412"/>
                <a:gd name="T32" fmla="*/ 2147483647 w 713"/>
                <a:gd name="T33" fmla="*/ 2147483647 h 412"/>
                <a:gd name="T34" fmla="*/ 2147483647 w 713"/>
                <a:gd name="T35" fmla="*/ 2147483647 h 412"/>
                <a:gd name="T36" fmla="*/ 2147483647 w 713"/>
                <a:gd name="T37" fmla="*/ 2147483647 h 41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713" h="412">
                  <a:moveTo>
                    <a:pt x="595" y="174"/>
                  </a:moveTo>
                  <a:cubicBezTo>
                    <a:pt x="594" y="174"/>
                    <a:pt x="594" y="174"/>
                    <a:pt x="593" y="174"/>
                  </a:cubicBezTo>
                  <a:cubicBezTo>
                    <a:pt x="588" y="175"/>
                    <a:pt x="588" y="175"/>
                    <a:pt x="588" y="175"/>
                  </a:cubicBezTo>
                  <a:cubicBezTo>
                    <a:pt x="588" y="170"/>
                    <a:pt x="588" y="170"/>
                    <a:pt x="588" y="170"/>
                  </a:cubicBezTo>
                  <a:cubicBezTo>
                    <a:pt x="589" y="164"/>
                    <a:pt x="589" y="159"/>
                    <a:pt x="589" y="153"/>
                  </a:cubicBezTo>
                  <a:cubicBezTo>
                    <a:pt x="589" y="69"/>
                    <a:pt x="521" y="0"/>
                    <a:pt x="436" y="0"/>
                  </a:cubicBezTo>
                  <a:cubicBezTo>
                    <a:pt x="372" y="0"/>
                    <a:pt x="314" y="41"/>
                    <a:pt x="293" y="101"/>
                  </a:cubicBezTo>
                  <a:cubicBezTo>
                    <a:pt x="291" y="105"/>
                    <a:pt x="291" y="105"/>
                    <a:pt x="291" y="105"/>
                  </a:cubicBezTo>
                  <a:cubicBezTo>
                    <a:pt x="287" y="103"/>
                    <a:pt x="287" y="103"/>
                    <a:pt x="287" y="103"/>
                  </a:cubicBezTo>
                  <a:cubicBezTo>
                    <a:pt x="271" y="97"/>
                    <a:pt x="254" y="93"/>
                    <a:pt x="236" y="93"/>
                  </a:cubicBezTo>
                  <a:cubicBezTo>
                    <a:pt x="163" y="93"/>
                    <a:pt x="105" y="150"/>
                    <a:pt x="103" y="223"/>
                  </a:cubicBezTo>
                  <a:cubicBezTo>
                    <a:pt x="103" y="228"/>
                    <a:pt x="103" y="228"/>
                    <a:pt x="103" y="228"/>
                  </a:cubicBezTo>
                  <a:cubicBezTo>
                    <a:pt x="99" y="227"/>
                    <a:pt x="99" y="227"/>
                    <a:pt x="99" y="227"/>
                  </a:cubicBezTo>
                  <a:cubicBezTo>
                    <a:pt x="97" y="227"/>
                    <a:pt x="95" y="227"/>
                    <a:pt x="93" y="227"/>
                  </a:cubicBezTo>
                  <a:cubicBezTo>
                    <a:pt x="42" y="227"/>
                    <a:pt x="0" y="268"/>
                    <a:pt x="0" y="319"/>
                  </a:cubicBezTo>
                  <a:cubicBezTo>
                    <a:pt x="0" y="370"/>
                    <a:pt x="42" y="412"/>
                    <a:pt x="93" y="412"/>
                  </a:cubicBezTo>
                  <a:cubicBezTo>
                    <a:pt x="595" y="412"/>
                    <a:pt x="595" y="412"/>
                    <a:pt x="595" y="412"/>
                  </a:cubicBezTo>
                  <a:cubicBezTo>
                    <a:pt x="660" y="412"/>
                    <a:pt x="713" y="358"/>
                    <a:pt x="713" y="293"/>
                  </a:cubicBezTo>
                  <a:cubicBezTo>
                    <a:pt x="713" y="228"/>
                    <a:pt x="660" y="174"/>
                    <a:pt x="595" y="174"/>
                  </a:cubicBezTo>
                  <a:close/>
                </a:path>
              </a:pathLst>
            </a:custGeom>
            <a:solidFill>
              <a:srgbClr val="AEE6FA"/>
            </a:solidFill>
            <a:ln w="63500">
              <a:solidFill>
                <a:schemeClr val="bg1"/>
              </a:solidFill>
            </a:ln>
          </p:spPr>
          <p:txBody>
            <a:bodyPr/>
            <a:lstStyle/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en-CA" sz="450" b="0"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</p:grpSp>
      <p:sp>
        <p:nvSpPr>
          <p:cNvPr id="105" name="Freeform 104"/>
          <p:cNvSpPr/>
          <p:nvPr/>
        </p:nvSpPr>
        <p:spPr bwMode="auto">
          <a:xfrm>
            <a:off x="2364775" y="1368943"/>
            <a:ext cx="182425" cy="442620"/>
          </a:xfrm>
          <a:custGeom>
            <a:avLst/>
            <a:gdLst>
              <a:gd name="connsiteX0" fmla="*/ 247477 w 661364"/>
              <a:gd name="connsiteY0" fmla="*/ 0 h 1471027"/>
              <a:gd name="connsiteX1" fmla="*/ 661364 w 661364"/>
              <a:gd name="connsiteY1" fmla="*/ 735514 h 1471027"/>
              <a:gd name="connsiteX2" fmla="*/ 247477 w 661364"/>
              <a:gd name="connsiteY2" fmla="*/ 1471027 h 1471027"/>
              <a:gd name="connsiteX3" fmla="*/ 247477 w 661364"/>
              <a:gd name="connsiteY3" fmla="*/ 1274718 h 1471027"/>
              <a:gd name="connsiteX4" fmla="*/ 0 w 661364"/>
              <a:gd name="connsiteY4" fmla="*/ 1274718 h 1471027"/>
              <a:gd name="connsiteX5" fmla="*/ 0 w 661364"/>
              <a:gd name="connsiteY5" fmla="*/ 196309 h 1471027"/>
              <a:gd name="connsiteX6" fmla="*/ 247477 w 661364"/>
              <a:gd name="connsiteY6" fmla="*/ 196309 h 1471027"/>
              <a:gd name="connsiteX7" fmla="*/ 247477 w 661364"/>
              <a:gd name="connsiteY7" fmla="*/ 0 h 1471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364" h="1471027">
                <a:moveTo>
                  <a:pt x="247477" y="0"/>
                </a:moveTo>
                <a:lnTo>
                  <a:pt x="661364" y="735514"/>
                </a:lnTo>
                <a:lnTo>
                  <a:pt x="247477" y="1471027"/>
                </a:lnTo>
                <a:lnTo>
                  <a:pt x="247477" y="1274718"/>
                </a:lnTo>
                <a:lnTo>
                  <a:pt x="0" y="1274718"/>
                </a:lnTo>
                <a:lnTo>
                  <a:pt x="0" y="196309"/>
                </a:lnTo>
                <a:lnTo>
                  <a:pt x="247477" y="196309"/>
                </a:lnTo>
                <a:lnTo>
                  <a:pt x="247477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/>
          <a:p>
            <a:pPr algn="ctr" defTabSz="698395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sz="818" b="0" dirty="0">
              <a:solidFill>
                <a:prstClr val="white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3" name="Freeform 112"/>
          <p:cNvSpPr/>
          <p:nvPr/>
        </p:nvSpPr>
        <p:spPr bwMode="auto">
          <a:xfrm>
            <a:off x="2298555" y="5803516"/>
            <a:ext cx="73057" cy="139172"/>
          </a:xfrm>
          <a:custGeom>
            <a:avLst/>
            <a:gdLst>
              <a:gd name="connsiteX0" fmla="*/ 290286 w 290286"/>
              <a:gd name="connsiteY0" fmla="*/ 493486 h 493486"/>
              <a:gd name="connsiteX1" fmla="*/ 275771 w 290286"/>
              <a:gd name="connsiteY1" fmla="*/ 217714 h 493486"/>
              <a:gd name="connsiteX2" fmla="*/ 0 w 290286"/>
              <a:gd name="connsiteY2" fmla="*/ 0 h 493486"/>
              <a:gd name="connsiteX3" fmla="*/ 290286 w 290286"/>
              <a:gd name="connsiteY3" fmla="*/ 493486 h 493486"/>
              <a:gd name="connsiteX0" fmla="*/ 290286 w 322194"/>
              <a:gd name="connsiteY0" fmla="*/ 493486 h 493486"/>
              <a:gd name="connsiteX1" fmla="*/ 322194 w 322194"/>
              <a:gd name="connsiteY1" fmla="*/ 202240 h 493486"/>
              <a:gd name="connsiteX2" fmla="*/ 0 w 322194"/>
              <a:gd name="connsiteY2" fmla="*/ 0 h 493486"/>
              <a:gd name="connsiteX3" fmla="*/ 290286 w 322194"/>
              <a:gd name="connsiteY3" fmla="*/ 493486 h 493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194" h="493486">
                <a:moveTo>
                  <a:pt x="290286" y="493486"/>
                </a:moveTo>
                <a:lnTo>
                  <a:pt x="322194" y="202240"/>
                </a:lnTo>
                <a:lnTo>
                  <a:pt x="0" y="0"/>
                </a:lnTo>
                <a:lnTo>
                  <a:pt x="290286" y="493486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/>
          <a:p>
            <a:pPr algn="ctr" defTabSz="698395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sz="818" b="0" dirty="0">
              <a:solidFill>
                <a:prstClr val="white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2514577" y="3676778"/>
            <a:ext cx="598565" cy="357495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defTabSz="11430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>
                <a:solidFill>
                  <a:srgbClr val="568339"/>
                </a:solidFill>
                <a:latin typeface="Arial" charset="0"/>
                <a:ea typeface="Arial" charset="0"/>
                <a:cs typeface="Arial" charset="0"/>
              </a:rPr>
              <a:t>Traditional IT</a:t>
            </a:r>
            <a:endParaRPr lang="en-US" sz="600" b="0" dirty="0">
              <a:solidFill>
                <a:srgbClr val="568339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9" name="Rectangle 188"/>
          <p:cNvSpPr/>
          <p:nvPr/>
        </p:nvSpPr>
        <p:spPr>
          <a:xfrm>
            <a:off x="3143046" y="3676778"/>
            <a:ext cx="598565" cy="357495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defTabSz="11430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dirty="0">
                <a:solidFill>
                  <a:srgbClr val="568339"/>
                </a:solidFill>
                <a:latin typeface="Arial" charset="0"/>
                <a:ea typeface="Arial" charset="0"/>
                <a:cs typeface="Arial" charset="0"/>
              </a:rPr>
              <a:t>Private Cloud</a:t>
            </a:r>
          </a:p>
        </p:txBody>
      </p:sp>
      <p:sp>
        <p:nvSpPr>
          <p:cNvPr id="193" name="Rectangle 192"/>
          <p:cNvSpPr/>
          <p:nvPr/>
        </p:nvSpPr>
        <p:spPr>
          <a:xfrm>
            <a:off x="3771515" y="3676778"/>
            <a:ext cx="598565" cy="357495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defTabSz="11430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>
                <a:solidFill>
                  <a:srgbClr val="568339"/>
                </a:solidFill>
                <a:latin typeface="Arial" charset="0"/>
                <a:ea typeface="Arial" charset="0"/>
                <a:cs typeface="Arial" charset="0"/>
              </a:rPr>
              <a:t>Public Cloud</a:t>
            </a:r>
            <a:endParaRPr lang="en-US" sz="600" b="0" dirty="0">
              <a:solidFill>
                <a:srgbClr val="568339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4" name="Freeform 21"/>
          <p:cNvSpPr>
            <a:spLocks noChangeAspect="1"/>
          </p:cNvSpPr>
          <p:nvPr/>
        </p:nvSpPr>
        <p:spPr bwMode="auto">
          <a:xfrm>
            <a:off x="3278111" y="3825688"/>
            <a:ext cx="296053" cy="170850"/>
          </a:xfrm>
          <a:custGeom>
            <a:avLst/>
            <a:gdLst>
              <a:gd name="T0" fmla="*/ 2147483647 w 713"/>
              <a:gd name="T1" fmla="*/ 2147483647 h 412"/>
              <a:gd name="T2" fmla="*/ 2147483647 w 713"/>
              <a:gd name="T3" fmla="*/ 2147483647 h 412"/>
              <a:gd name="T4" fmla="*/ 2147483647 w 713"/>
              <a:gd name="T5" fmla="*/ 2147483647 h 412"/>
              <a:gd name="T6" fmla="*/ 2147483647 w 713"/>
              <a:gd name="T7" fmla="*/ 2147483647 h 412"/>
              <a:gd name="T8" fmla="*/ 2147483647 w 713"/>
              <a:gd name="T9" fmla="*/ 2147483647 h 412"/>
              <a:gd name="T10" fmla="*/ 2147483647 w 713"/>
              <a:gd name="T11" fmla="*/ 0 h 412"/>
              <a:gd name="T12" fmla="*/ 2147483647 w 713"/>
              <a:gd name="T13" fmla="*/ 2147483647 h 412"/>
              <a:gd name="T14" fmla="*/ 2147483647 w 713"/>
              <a:gd name="T15" fmla="*/ 2147483647 h 412"/>
              <a:gd name="T16" fmla="*/ 2147483647 w 713"/>
              <a:gd name="T17" fmla="*/ 2147483647 h 412"/>
              <a:gd name="T18" fmla="*/ 2147483647 w 713"/>
              <a:gd name="T19" fmla="*/ 2147483647 h 412"/>
              <a:gd name="T20" fmla="*/ 2147483647 w 713"/>
              <a:gd name="T21" fmla="*/ 2147483647 h 412"/>
              <a:gd name="T22" fmla="*/ 2147483647 w 713"/>
              <a:gd name="T23" fmla="*/ 2147483647 h 412"/>
              <a:gd name="T24" fmla="*/ 2147483647 w 713"/>
              <a:gd name="T25" fmla="*/ 2147483647 h 412"/>
              <a:gd name="T26" fmla="*/ 2147483647 w 713"/>
              <a:gd name="T27" fmla="*/ 2147483647 h 412"/>
              <a:gd name="T28" fmla="*/ 0 w 713"/>
              <a:gd name="T29" fmla="*/ 2147483647 h 412"/>
              <a:gd name="T30" fmla="*/ 2147483647 w 713"/>
              <a:gd name="T31" fmla="*/ 2147483647 h 412"/>
              <a:gd name="T32" fmla="*/ 2147483647 w 713"/>
              <a:gd name="T33" fmla="*/ 2147483647 h 412"/>
              <a:gd name="T34" fmla="*/ 2147483647 w 713"/>
              <a:gd name="T35" fmla="*/ 2147483647 h 412"/>
              <a:gd name="T36" fmla="*/ 2147483647 w 713"/>
              <a:gd name="T37" fmla="*/ 2147483647 h 41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713" h="412">
                <a:moveTo>
                  <a:pt x="595" y="174"/>
                </a:moveTo>
                <a:cubicBezTo>
                  <a:pt x="594" y="174"/>
                  <a:pt x="594" y="174"/>
                  <a:pt x="593" y="174"/>
                </a:cubicBezTo>
                <a:cubicBezTo>
                  <a:pt x="588" y="175"/>
                  <a:pt x="588" y="175"/>
                  <a:pt x="588" y="175"/>
                </a:cubicBezTo>
                <a:cubicBezTo>
                  <a:pt x="588" y="170"/>
                  <a:pt x="588" y="170"/>
                  <a:pt x="588" y="170"/>
                </a:cubicBezTo>
                <a:cubicBezTo>
                  <a:pt x="589" y="164"/>
                  <a:pt x="589" y="159"/>
                  <a:pt x="589" y="153"/>
                </a:cubicBezTo>
                <a:cubicBezTo>
                  <a:pt x="589" y="69"/>
                  <a:pt x="521" y="0"/>
                  <a:pt x="436" y="0"/>
                </a:cubicBezTo>
                <a:cubicBezTo>
                  <a:pt x="372" y="0"/>
                  <a:pt x="314" y="41"/>
                  <a:pt x="293" y="101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287" y="103"/>
                  <a:pt x="287" y="103"/>
                  <a:pt x="287" y="103"/>
                </a:cubicBezTo>
                <a:cubicBezTo>
                  <a:pt x="271" y="97"/>
                  <a:pt x="254" y="93"/>
                  <a:pt x="236" y="93"/>
                </a:cubicBezTo>
                <a:cubicBezTo>
                  <a:pt x="163" y="93"/>
                  <a:pt x="105" y="150"/>
                  <a:pt x="103" y="223"/>
                </a:cubicBezTo>
                <a:cubicBezTo>
                  <a:pt x="103" y="228"/>
                  <a:pt x="103" y="228"/>
                  <a:pt x="103" y="228"/>
                </a:cubicBezTo>
                <a:cubicBezTo>
                  <a:pt x="99" y="227"/>
                  <a:pt x="99" y="227"/>
                  <a:pt x="99" y="227"/>
                </a:cubicBezTo>
                <a:cubicBezTo>
                  <a:pt x="97" y="227"/>
                  <a:pt x="95" y="227"/>
                  <a:pt x="93" y="227"/>
                </a:cubicBezTo>
                <a:cubicBezTo>
                  <a:pt x="42" y="227"/>
                  <a:pt x="0" y="268"/>
                  <a:pt x="0" y="319"/>
                </a:cubicBezTo>
                <a:cubicBezTo>
                  <a:pt x="0" y="370"/>
                  <a:pt x="42" y="412"/>
                  <a:pt x="93" y="412"/>
                </a:cubicBezTo>
                <a:cubicBezTo>
                  <a:pt x="595" y="412"/>
                  <a:pt x="595" y="412"/>
                  <a:pt x="595" y="412"/>
                </a:cubicBezTo>
                <a:cubicBezTo>
                  <a:pt x="660" y="412"/>
                  <a:pt x="713" y="358"/>
                  <a:pt x="713" y="293"/>
                </a:cubicBezTo>
                <a:cubicBezTo>
                  <a:pt x="713" y="228"/>
                  <a:pt x="660" y="174"/>
                  <a:pt x="595" y="174"/>
                </a:cubicBezTo>
                <a:close/>
              </a:path>
            </a:pathLst>
          </a:custGeom>
          <a:noFill/>
          <a:ln w="63500">
            <a:solidFill>
              <a:schemeClr val="accent6"/>
            </a:solidFill>
          </a:ln>
        </p:spPr>
        <p:txBody>
          <a:bodyPr/>
          <a:lstStyle/>
          <a:p>
            <a:pPr defTabSz="114300" fontAlgn="auto">
              <a:spcBef>
                <a:spcPts val="0"/>
              </a:spcBef>
              <a:spcAft>
                <a:spcPts val="0"/>
              </a:spcAft>
              <a:buNone/>
            </a:pPr>
            <a:endParaRPr lang="en-CA" sz="450" b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06" name="Freeform 21"/>
          <p:cNvSpPr>
            <a:spLocks noChangeAspect="1"/>
          </p:cNvSpPr>
          <p:nvPr/>
        </p:nvSpPr>
        <p:spPr bwMode="auto">
          <a:xfrm>
            <a:off x="3842887" y="3825688"/>
            <a:ext cx="296053" cy="170850"/>
          </a:xfrm>
          <a:custGeom>
            <a:avLst/>
            <a:gdLst>
              <a:gd name="T0" fmla="*/ 2147483647 w 713"/>
              <a:gd name="T1" fmla="*/ 2147483647 h 412"/>
              <a:gd name="T2" fmla="*/ 2147483647 w 713"/>
              <a:gd name="T3" fmla="*/ 2147483647 h 412"/>
              <a:gd name="T4" fmla="*/ 2147483647 w 713"/>
              <a:gd name="T5" fmla="*/ 2147483647 h 412"/>
              <a:gd name="T6" fmla="*/ 2147483647 w 713"/>
              <a:gd name="T7" fmla="*/ 2147483647 h 412"/>
              <a:gd name="T8" fmla="*/ 2147483647 w 713"/>
              <a:gd name="T9" fmla="*/ 2147483647 h 412"/>
              <a:gd name="T10" fmla="*/ 2147483647 w 713"/>
              <a:gd name="T11" fmla="*/ 0 h 412"/>
              <a:gd name="T12" fmla="*/ 2147483647 w 713"/>
              <a:gd name="T13" fmla="*/ 2147483647 h 412"/>
              <a:gd name="T14" fmla="*/ 2147483647 w 713"/>
              <a:gd name="T15" fmla="*/ 2147483647 h 412"/>
              <a:gd name="T16" fmla="*/ 2147483647 w 713"/>
              <a:gd name="T17" fmla="*/ 2147483647 h 412"/>
              <a:gd name="T18" fmla="*/ 2147483647 w 713"/>
              <a:gd name="T19" fmla="*/ 2147483647 h 412"/>
              <a:gd name="T20" fmla="*/ 2147483647 w 713"/>
              <a:gd name="T21" fmla="*/ 2147483647 h 412"/>
              <a:gd name="T22" fmla="*/ 2147483647 w 713"/>
              <a:gd name="T23" fmla="*/ 2147483647 h 412"/>
              <a:gd name="T24" fmla="*/ 2147483647 w 713"/>
              <a:gd name="T25" fmla="*/ 2147483647 h 412"/>
              <a:gd name="T26" fmla="*/ 2147483647 w 713"/>
              <a:gd name="T27" fmla="*/ 2147483647 h 412"/>
              <a:gd name="T28" fmla="*/ 0 w 713"/>
              <a:gd name="T29" fmla="*/ 2147483647 h 412"/>
              <a:gd name="T30" fmla="*/ 2147483647 w 713"/>
              <a:gd name="T31" fmla="*/ 2147483647 h 412"/>
              <a:gd name="T32" fmla="*/ 2147483647 w 713"/>
              <a:gd name="T33" fmla="*/ 2147483647 h 412"/>
              <a:gd name="T34" fmla="*/ 2147483647 w 713"/>
              <a:gd name="T35" fmla="*/ 2147483647 h 412"/>
              <a:gd name="T36" fmla="*/ 2147483647 w 713"/>
              <a:gd name="T37" fmla="*/ 2147483647 h 41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713" h="412">
                <a:moveTo>
                  <a:pt x="595" y="174"/>
                </a:moveTo>
                <a:cubicBezTo>
                  <a:pt x="594" y="174"/>
                  <a:pt x="594" y="174"/>
                  <a:pt x="593" y="174"/>
                </a:cubicBezTo>
                <a:cubicBezTo>
                  <a:pt x="588" y="175"/>
                  <a:pt x="588" y="175"/>
                  <a:pt x="588" y="175"/>
                </a:cubicBezTo>
                <a:cubicBezTo>
                  <a:pt x="588" y="170"/>
                  <a:pt x="588" y="170"/>
                  <a:pt x="588" y="170"/>
                </a:cubicBezTo>
                <a:cubicBezTo>
                  <a:pt x="589" y="164"/>
                  <a:pt x="589" y="159"/>
                  <a:pt x="589" y="153"/>
                </a:cubicBezTo>
                <a:cubicBezTo>
                  <a:pt x="589" y="69"/>
                  <a:pt x="521" y="0"/>
                  <a:pt x="436" y="0"/>
                </a:cubicBezTo>
                <a:cubicBezTo>
                  <a:pt x="372" y="0"/>
                  <a:pt x="314" y="41"/>
                  <a:pt x="293" y="101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287" y="103"/>
                  <a:pt x="287" y="103"/>
                  <a:pt x="287" y="103"/>
                </a:cubicBezTo>
                <a:cubicBezTo>
                  <a:pt x="271" y="97"/>
                  <a:pt x="254" y="93"/>
                  <a:pt x="236" y="93"/>
                </a:cubicBezTo>
                <a:cubicBezTo>
                  <a:pt x="163" y="93"/>
                  <a:pt x="105" y="150"/>
                  <a:pt x="103" y="223"/>
                </a:cubicBezTo>
                <a:cubicBezTo>
                  <a:pt x="103" y="228"/>
                  <a:pt x="103" y="228"/>
                  <a:pt x="103" y="228"/>
                </a:cubicBezTo>
                <a:cubicBezTo>
                  <a:pt x="99" y="227"/>
                  <a:pt x="99" y="227"/>
                  <a:pt x="99" y="227"/>
                </a:cubicBezTo>
                <a:cubicBezTo>
                  <a:pt x="97" y="227"/>
                  <a:pt x="95" y="227"/>
                  <a:pt x="93" y="227"/>
                </a:cubicBezTo>
                <a:cubicBezTo>
                  <a:pt x="42" y="227"/>
                  <a:pt x="0" y="268"/>
                  <a:pt x="0" y="319"/>
                </a:cubicBezTo>
                <a:cubicBezTo>
                  <a:pt x="0" y="370"/>
                  <a:pt x="42" y="412"/>
                  <a:pt x="93" y="412"/>
                </a:cubicBezTo>
                <a:cubicBezTo>
                  <a:pt x="595" y="412"/>
                  <a:pt x="595" y="412"/>
                  <a:pt x="595" y="412"/>
                </a:cubicBezTo>
                <a:cubicBezTo>
                  <a:pt x="660" y="412"/>
                  <a:pt x="713" y="358"/>
                  <a:pt x="713" y="293"/>
                </a:cubicBezTo>
                <a:cubicBezTo>
                  <a:pt x="713" y="228"/>
                  <a:pt x="660" y="174"/>
                  <a:pt x="595" y="174"/>
                </a:cubicBezTo>
                <a:close/>
              </a:path>
            </a:pathLst>
          </a:custGeom>
          <a:noFill/>
          <a:ln w="63500">
            <a:solidFill>
              <a:schemeClr val="accent6"/>
            </a:solidFill>
          </a:ln>
        </p:spPr>
        <p:txBody>
          <a:bodyPr/>
          <a:lstStyle/>
          <a:p>
            <a:pPr defTabSz="114300" fontAlgn="auto">
              <a:spcBef>
                <a:spcPts val="0"/>
              </a:spcBef>
              <a:spcAft>
                <a:spcPts val="0"/>
              </a:spcAft>
              <a:buNone/>
            </a:pPr>
            <a:endParaRPr lang="en-CA" sz="450" b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07" name="Freeform 21"/>
          <p:cNvSpPr>
            <a:spLocks noChangeAspect="1"/>
          </p:cNvSpPr>
          <p:nvPr/>
        </p:nvSpPr>
        <p:spPr bwMode="auto">
          <a:xfrm>
            <a:off x="4004252" y="3825688"/>
            <a:ext cx="296053" cy="170850"/>
          </a:xfrm>
          <a:custGeom>
            <a:avLst/>
            <a:gdLst>
              <a:gd name="T0" fmla="*/ 2147483647 w 713"/>
              <a:gd name="T1" fmla="*/ 2147483647 h 412"/>
              <a:gd name="T2" fmla="*/ 2147483647 w 713"/>
              <a:gd name="T3" fmla="*/ 2147483647 h 412"/>
              <a:gd name="T4" fmla="*/ 2147483647 w 713"/>
              <a:gd name="T5" fmla="*/ 2147483647 h 412"/>
              <a:gd name="T6" fmla="*/ 2147483647 w 713"/>
              <a:gd name="T7" fmla="*/ 2147483647 h 412"/>
              <a:gd name="T8" fmla="*/ 2147483647 w 713"/>
              <a:gd name="T9" fmla="*/ 2147483647 h 412"/>
              <a:gd name="T10" fmla="*/ 2147483647 w 713"/>
              <a:gd name="T11" fmla="*/ 0 h 412"/>
              <a:gd name="T12" fmla="*/ 2147483647 w 713"/>
              <a:gd name="T13" fmla="*/ 2147483647 h 412"/>
              <a:gd name="T14" fmla="*/ 2147483647 w 713"/>
              <a:gd name="T15" fmla="*/ 2147483647 h 412"/>
              <a:gd name="T16" fmla="*/ 2147483647 w 713"/>
              <a:gd name="T17" fmla="*/ 2147483647 h 412"/>
              <a:gd name="T18" fmla="*/ 2147483647 w 713"/>
              <a:gd name="T19" fmla="*/ 2147483647 h 412"/>
              <a:gd name="T20" fmla="*/ 2147483647 w 713"/>
              <a:gd name="T21" fmla="*/ 2147483647 h 412"/>
              <a:gd name="T22" fmla="*/ 2147483647 w 713"/>
              <a:gd name="T23" fmla="*/ 2147483647 h 412"/>
              <a:gd name="T24" fmla="*/ 2147483647 w 713"/>
              <a:gd name="T25" fmla="*/ 2147483647 h 412"/>
              <a:gd name="T26" fmla="*/ 2147483647 w 713"/>
              <a:gd name="T27" fmla="*/ 2147483647 h 412"/>
              <a:gd name="T28" fmla="*/ 0 w 713"/>
              <a:gd name="T29" fmla="*/ 2147483647 h 412"/>
              <a:gd name="T30" fmla="*/ 2147483647 w 713"/>
              <a:gd name="T31" fmla="*/ 2147483647 h 412"/>
              <a:gd name="T32" fmla="*/ 2147483647 w 713"/>
              <a:gd name="T33" fmla="*/ 2147483647 h 412"/>
              <a:gd name="T34" fmla="*/ 2147483647 w 713"/>
              <a:gd name="T35" fmla="*/ 2147483647 h 412"/>
              <a:gd name="T36" fmla="*/ 2147483647 w 713"/>
              <a:gd name="T37" fmla="*/ 2147483647 h 41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713" h="412">
                <a:moveTo>
                  <a:pt x="595" y="174"/>
                </a:moveTo>
                <a:cubicBezTo>
                  <a:pt x="594" y="174"/>
                  <a:pt x="594" y="174"/>
                  <a:pt x="593" y="174"/>
                </a:cubicBezTo>
                <a:cubicBezTo>
                  <a:pt x="588" y="175"/>
                  <a:pt x="588" y="175"/>
                  <a:pt x="588" y="175"/>
                </a:cubicBezTo>
                <a:cubicBezTo>
                  <a:pt x="588" y="170"/>
                  <a:pt x="588" y="170"/>
                  <a:pt x="588" y="170"/>
                </a:cubicBezTo>
                <a:cubicBezTo>
                  <a:pt x="589" y="164"/>
                  <a:pt x="589" y="159"/>
                  <a:pt x="589" y="153"/>
                </a:cubicBezTo>
                <a:cubicBezTo>
                  <a:pt x="589" y="69"/>
                  <a:pt x="521" y="0"/>
                  <a:pt x="436" y="0"/>
                </a:cubicBezTo>
                <a:cubicBezTo>
                  <a:pt x="372" y="0"/>
                  <a:pt x="314" y="41"/>
                  <a:pt x="293" y="101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287" y="103"/>
                  <a:pt x="287" y="103"/>
                  <a:pt x="287" y="103"/>
                </a:cubicBezTo>
                <a:cubicBezTo>
                  <a:pt x="271" y="97"/>
                  <a:pt x="254" y="93"/>
                  <a:pt x="236" y="93"/>
                </a:cubicBezTo>
                <a:cubicBezTo>
                  <a:pt x="163" y="93"/>
                  <a:pt x="105" y="150"/>
                  <a:pt x="103" y="223"/>
                </a:cubicBezTo>
                <a:cubicBezTo>
                  <a:pt x="103" y="228"/>
                  <a:pt x="103" y="228"/>
                  <a:pt x="103" y="228"/>
                </a:cubicBezTo>
                <a:cubicBezTo>
                  <a:pt x="99" y="227"/>
                  <a:pt x="99" y="227"/>
                  <a:pt x="99" y="227"/>
                </a:cubicBezTo>
                <a:cubicBezTo>
                  <a:pt x="97" y="227"/>
                  <a:pt x="95" y="227"/>
                  <a:pt x="93" y="227"/>
                </a:cubicBezTo>
                <a:cubicBezTo>
                  <a:pt x="42" y="227"/>
                  <a:pt x="0" y="268"/>
                  <a:pt x="0" y="319"/>
                </a:cubicBezTo>
                <a:cubicBezTo>
                  <a:pt x="0" y="370"/>
                  <a:pt x="42" y="412"/>
                  <a:pt x="93" y="412"/>
                </a:cubicBezTo>
                <a:cubicBezTo>
                  <a:pt x="595" y="412"/>
                  <a:pt x="595" y="412"/>
                  <a:pt x="595" y="412"/>
                </a:cubicBezTo>
                <a:cubicBezTo>
                  <a:pt x="660" y="412"/>
                  <a:pt x="713" y="358"/>
                  <a:pt x="713" y="293"/>
                </a:cubicBezTo>
                <a:cubicBezTo>
                  <a:pt x="713" y="228"/>
                  <a:pt x="660" y="174"/>
                  <a:pt x="595" y="174"/>
                </a:cubicBezTo>
                <a:close/>
              </a:path>
            </a:pathLst>
          </a:custGeom>
          <a:pattFill prst="dkUpDiag">
            <a:fgClr>
              <a:srgbClr val="91D052"/>
            </a:fgClr>
            <a:bgClr>
              <a:schemeClr val="bg1"/>
            </a:bgClr>
          </a:pattFill>
          <a:ln w="63500">
            <a:solidFill>
              <a:schemeClr val="accent6"/>
            </a:solidFill>
          </a:ln>
        </p:spPr>
        <p:txBody>
          <a:bodyPr/>
          <a:lstStyle/>
          <a:p>
            <a:pPr defTabSz="114300" fontAlgn="auto">
              <a:spcBef>
                <a:spcPts val="0"/>
              </a:spcBef>
              <a:spcAft>
                <a:spcPts val="0"/>
              </a:spcAft>
              <a:buNone/>
            </a:pPr>
            <a:endParaRPr lang="en-CA" sz="450" b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2613951" y="3810000"/>
            <a:ext cx="95632" cy="215504"/>
            <a:chOff x="10402014" y="11609295"/>
            <a:chExt cx="624574" cy="1407460"/>
          </a:xfrm>
        </p:grpSpPr>
        <p:sp>
          <p:nvSpPr>
            <p:cNvPr id="208" name="Rounded Rectangle 207"/>
            <p:cNvSpPr/>
            <p:nvPr/>
          </p:nvSpPr>
          <p:spPr>
            <a:xfrm>
              <a:off x="10402014" y="11609295"/>
              <a:ext cx="624574" cy="1407460"/>
            </a:xfrm>
            <a:prstGeom prst="roundRect">
              <a:avLst>
                <a:gd name="adj" fmla="val 10105"/>
              </a:avLst>
            </a:prstGeom>
            <a:solidFill>
              <a:schemeClr val="bg1"/>
            </a:solidFill>
            <a:ln w="38100">
              <a:solidFill>
                <a:srgbClr val="70AD47"/>
              </a:solidFill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3380" bIns="23380" anchor="ctr">
              <a:noAutofit/>
            </a:bodyPr>
            <a:lstStyle/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9" name="Rounded Rectangle 208"/>
            <p:cNvSpPr/>
            <p:nvPr/>
          </p:nvSpPr>
          <p:spPr>
            <a:xfrm>
              <a:off x="10522277" y="11734338"/>
              <a:ext cx="384048" cy="91440"/>
            </a:xfrm>
            <a:prstGeom prst="roundRect">
              <a:avLst>
                <a:gd name="adj" fmla="val 10105"/>
              </a:avLst>
            </a:prstGeom>
            <a:solidFill>
              <a:srgbClr val="70AD47"/>
            </a:solidFill>
            <a:ln w="38100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3380" bIns="23380" anchor="ctr">
              <a:noAutofit/>
            </a:bodyPr>
            <a:lstStyle/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 flipV="1">
              <a:off x="10633718" y="12784950"/>
              <a:ext cx="161166" cy="161166"/>
            </a:xfrm>
            <a:prstGeom prst="ellipse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4300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450" b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1" name="Rounded Rectangle 210"/>
            <p:cNvSpPr/>
            <p:nvPr/>
          </p:nvSpPr>
          <p:spPr>
            <a:xfrm>
              <a:off x="10522277" y="11949491"/>
              <a:ext cx="384048" cy="91440"/>
            </a:xfrm>
            <a:prstGeom prst="roundRect">
              <a:avLst>
                <a:gd name="adj" fmla="val 10105"/>
              </a:avLst>
            </a:prstGeom>
            <a:solidFill>
              <a:srgbClr val="70AD47"/>
            </a:solidFill>
            <a:ln w="38100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3380" bIns="23380" anchor="ctr">
              <a:noAutofit/>
            </a:bodyPr>
            <a:lstStyle/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2" name="Rounded Rectangle 211"/>
            <p:cNvSpPr/>
            <p:nvPr/>
          </p:nvSpPr>
          <p:spPr>
            <a:xfrm>
              <a:off x="10522277" y="12191539"/>
              <a:ext cx="384048" cy="91440"/>
            </a:xfrm>
            <a:prstGeom prst="roundRect">
              <a:avLst>
                <a:gd name="adj" fmla="val 10105"/>
              </a:avLst>
            </a:prstGeom>
            <a:solidFill>
              <a:srgbClr val="70AD47"/>
            </a:solidFill>
            <a:ln w="38100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3380" bIns="23380" anchor="ctr">
              <a:noAutofit/>
            </a:bodyPr>
            <a:lstStyle/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3" name="Rounded Rectangle 212"/>
            <p:cNvSpPr/>
            <p:nvPr/>
          </p:nvSpPr>
          <p:spPr>
            <a:xfrm>
              <a:off x="10522277" y="12460480"/>
              <a:ext cx="384048" cy="91440"/>
            </a:xfrm>
            <a:prstGeom prst="roundRect">
              <a:avLst>
                <a:gd name="adj" fmla="val 10105"/>
              </a:avLst>
            </a:prstGeom>
            <a:solidFill>
              <a:srgbClr val="70AD47"/>
            </a:solidFill>
            <a:ln w="38100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3380" bIns="23380" anchor="ctr">
              <a:noAutofit/>
            </a:bodyPr>
            <a:lstStyle/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14" name="Group 213"/>
          <p:cNvGrpSpPr/>
          <p:nvPr/>
        </p:nvGrpSpPr>
        <p:grpSpPr>
          <a:xfrm>
            <a:off x="2761869" y="3810000"/>
            <a:ext cx="95632" cy="215504"/>
            <a:chOff x="10402014" y="11609295"/>
            <a:chExt cx="624574" cy="1407460"/>
          </a:xfrm>
        </p:grpSpPr>
        <p:sp>
          <p:nvSpPr>
            <p:cNvPr id="215" name="Rounded Rectangle 214"/>
            <p:cNvSpPr/>
            <p:nvPr/>
          </p:nvSpPr>
          <p:spPr>
            <a:xfrm>
              <a:off x="10402014" y="11609295"/>
              <a:ext cx="624574" cy="1407460"/>
            </a:xfrm>
            <a:prstGeom prst="roundRect">
              <a:avLst>
                <a:gd name="adj" fmla="val 10105"/>
              </a:avLst>
            </a:prstGeom>
            <a:solidFill>
              <a:schemeClr val="bg1"/>
            </a:solidFill>
            <a:ln w="38100">
              <a:solidFill>
                <a:srgbClr val="70AD47"/>
              </a:solidFill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3380" bIns="23380" anchor="ctr">
              <a:noAutofit/>
            </a:bodyPr>
            <a:lstStyle/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6" name="Rounded Rectangle 215"/>
            <p:cNvSpPr/>
            <p:nvPr/>
          </p:nvSpPr>
          <p:spPr>
            <a:xfrm>
              <a:off x="10522277" y="11734338"/>
              <a:ext cx="384048" cy="91440"/>
            </a:xfrm>
            <a:prstGeom prst="roundRect">
              <a:avLst>
                <a:gd name="adj" fmla="val 10105"/>
              </a:avLst>
            </a:prstGeom>
            <a:solidFill>
              <a:srgbClr val="70AD47"/>
            </a:solidFill>
            <a:ln w="38100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3380" bIns="23380" anchor="ctr">
              <a:noAutofit/>
            </a:bodyPr>
            <a:lstStyle/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7" name="Oval 216"/>
            <p:cNvSpPr/>
            <p:nvPr/>
          </p:nvSpPr>
          <p:spPr>
            <a:xfrm flipV="1">
              <a:off x="10633718" y="12784950"/>
              <a:ext cx="161166" cy="161166"/>
            </a:xfrm>
            <a:prstGeom prst="ellipse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4300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450" b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8" name="Rounded Rectangle 217"/>
            <p:cNvSpPr/>
            <p:nvPr/>
          </p:nvSpPr>
          <p:spPr>
            <a:xfrm>
              <a:off x="10522277" y="11949491"/>
              <a:ext cx="384048" cy="91440"/>
            </a:xfrm>
            <a:prstGeom prst="roundRect">
              <a:avLst>
                <a:gd name="adj" fmla="val 10105"/>
              </a:avLst>
            </a:prstGeom>
            <a:solidFill>
              <a:srgbClr val="70AD47"/>
            </a:solidFill>
            <a:ln w="38100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3380" bIns="23380" anchor="ctr">
              <a:noAutofit/>
            </a:bodyPr>
            <a:lstStyle/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9" name="Rounded Rectangle 218"/>
            <p:cNvSpPr/>
            <p:nvPr/>
          </p:nvSpPr>
          <p:spPr>
            <a:xfrm>
              <a:off x="10522277" y="12191539"/>
              <a:ext cx="384048" cy="91440"/>
            </a:xfrm>
            <a:prstGeom prst="roundRect">
              <a:avLst>
                <a:gd name="adj" fmla="val 10105"/>
              </a:avLst>
            </a:prstGeom>
            <a:solidFill>
              <a:srgbClr val="70AD47"/>
            </a:solidFill>
            <a:ln w="38100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3380" bIns="23380" anchor="ctr">
              <a:noAutofit/>
            </a:bodyPr>
            <a:lstStyle/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0" name="Rounded Rectangle 219"/>
            <p:cNvSpPr/>
            <p:nvPr/>
          </p:nvSpPr>
          <p:spPr>
            <a:xfrm>
              <a:off x="10522277" y="12460480"/>
              <a:ext cx="384048" cy="91440"/>
            </a:xfrm>
            <a:prstGeom prst="roundRect">
              <a:avLst>
                <a:gd name="adj" fmla="val 10105"/>
              </a:avLst>
            </a:prstGeom>
            <a:solidFill>
              <a:srgbClr val="70AD47"/>
            </a:solidFill>
            <a:ln w="38100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3380" bIns="23380" anchor="ctr">
              <a:noAutofit/>
            </a:bodyPr>
            <a:lstStyle/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21" name="Group 220"/>
          <p:cNvGrpSpPr/>
          <p:nvPr/>
        </p:nvGrpSpPr>
        <p:grpSpPr>
          <a:xfrm>
            <a:off x="2909786" y="3810000"/>
            <a:ext cx="95632" cy="215504"/>
            <a:chOff x="10402014" y="11609295"/>
            <a:chExt cx="624574" cy="1407460"/>
          </a:xfrm>
        </p:grpSpPr>
        <p:sp>
          <p:nvSpPr>
            <p:cNvPr id="222" name="Rounded Rectangle 221"/>
            <p:cNvSpPr/>
            <p:nvPr/>
          </p:nvSpPr>
          <p:spPr>
            <a:xfrm>
              <a:off x="10402014" y="11609295"/>
              <a:ext cx="624574" cy="1407460"/>
            </a:xfrm>
            <a:prstGeom prst="roundRect">
              <a:avLst>
                <a:gd name="adj" fmla="val 10105"/>
              </a:avLst>
            </a:prstGeom>
            <a:solidFill>
              <a:schemeClr val="bg1"/>
            </a:solidFill>
            <a:ln w="38100">
              <a:solidFill>
                <a:srgbClr val="70AD47"/>
              </a:solidFill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3380" bIns="23380" anchor="ctr">
              <a:noAutofit/>
            </a:bodyPr>
            <a:lstStyle/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3" name="Rounded Rectangle 222"/>
            <p:cNvSpPr/>
            <p:nvPr/>
          </p:nvSpPr>
          <p:spPr>
            <a:xfrm>
              <a:off x="10522277" y="11734338"/>
              <a:ext cx="384048" cy="91440"/>
            </a:xfrm>
            <a:prstGeom prst="roundRect">
              <a:avLst>
                <a:gd name="adj" fmla="val 10105"/>
              </a:avLst>
            </a:prstGeom>
            <a:solidFill>
              <a:srgbClr val="70AD47"/>
            </a:solidFill>
            <a:ln w="38100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3380" bIns="23380" anchor="ctr">
              <a:noAutofit/>
            </a:bodyPr>
            <a:lstStyle/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4" name="Oval 223"/>
            <p:cNvSpPr/>
            <p:nvPr/>
          </p:nvSpPr>
          <p:spPr>
            <a:xfrm flipV="1">
              <a:off x="10633718" y="12784950"/>
              <a:ext cx="161166" cy="161166"/>
            </a:xfrm>
            <a:prstGeom prst="ellipse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4300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450" b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5" name="Rounded Rectangle 224"/>
            <p:cNvSpPr/>
            <p:nvPr/>
          </p:nvSpPr>
          <p:spPr>
            <a:xfrm>
              <a:off x="10522277" y="11949491"/>
              <a:ext cx="384048" cy="91440"/>
            </a:xfrm>
            <a:prstGeom prst="roundRect">
              <a:avLst>
                <a:gd name="adj" fmla="val 10105"/>
              </a:avLst>
            </a:prstGeom>
            <a:solidFill>
              <a:srgbClr val="70AD47"/>
            </a:solidFill>
            <a:ln w="38100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3380" bIns="23380" anchor="ctr">
              <a:noAutofit/>
            </a:bodyPr>
            <a:lstStyle/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6" name="Rounded Rectangle 225"/>
            <p:cNvSpPr/>
            <p:nvPr/>
          </p:nvSpPr>
          <p:spPr>
            <a:xfrm>
              <a:off x="10522277" y="12191539"/>
              <a:ext cx="384048" cy="91440"/>
            </a:xfrm>
            <a:prstGeom prst="roundRect">
              <a:avLst>
                <a:gd name="adj" fmla="val 10105"/>
              </a:avLst>
            </a:prstGeom>
            <a:solidFill>
              <a:srgbClr val="70AD47"/>
            </a:solidFill>
            <a:ln w="38100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3380" bIns="23380" anchor="ctr">
              <a:noAutofit/>
            </a:bodyPr>
            <a:lstStyle/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7" name="Rounded Rectangle 226"/>
            <p:cNvSpPr/>
            <p:nvPr/>
          </p:nvSpPr>
          <p:spPr>
            <a:xfrm>
              <a:off x="10522277" y="12460480"/>
              <a:ext cx="384048" cy="91440"/>
            </a:xfrm>
            <a:prstGeom prst="roundRect">
              <a:avLst>
                <a:gd name="adj" fmla="val 10105"/>
              </a:avLst>
            </a:prstGeom>
            <a:solidFill>
              <a:srgbClr val="70AD47"/>
            </a:solidFill>
            <a:ln w="38100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3380" bIns="23380" anchor="ctr">
              <a:noAutofit/>
            </a:bodyPr>
            <a:lstStyle/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defTabSz="114300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28" name="Rounded Rectangle 227"/>
          <p:cNvSpPr/>
          <p:nvPr/>
        </p:nvSpPr>
        <p:spPr>
          <a:xfrm>
            <a:off x="2498904" y="5419652"/>
            <a:ext cx="1889798" cy="361950"/>
          </a:xfrm>
          <a:prstGeom prst="roundRect">
            <a:avLst>
              <a:gd name="adj" fmla="val 136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4300" fontAlgn="auto">
              <a:spcBef>
                <a:spcPts val="0"/>
              </a:spcBef>
              <a:spcAft>
                <a:spcPts val="0"/>
              </a:spcAft>
              <a:buNone/>
            </a:pPr>
            <a:endParaRPr lang="en-US" sz="450" b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" name="Rounded Rectangle 102"/>
          <p:cNvSpPr/>
          <p:nvPr/>
        </p:nvSpPr>
        <p:spPr bwMode="auto">
          <a:xfrm>
            <a:off x="2536411" y="5409754"/>
            <a:ext cx="1868557" cy="356347"/>
          </a:xfrm>
          <a:prstGeom prst="roundRect">
            <a:avLst>
              <a:gd name="adj" fmla="val 10105"/>
            </a:avLst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3380" bIns="23380" anchor="ctr">
            <a:noAutofit/>
          </a:bodyPr>
          <a:lstStyle/>
          <a:p>
            <a:pPr defTabSz="11430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716" dirty="0" err="1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Bluemix</a:t>
            </a:r>
            <a:r>
              <a:rPr lang="en-US" sz="716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and IBM </a:t>
            </a:r>
            <a:r>
              <a:rPr lang="en-US" sz="716" dirty="0" err="1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zCloud</a:t>
            </a:r>
            <a:r>
              <a:rPr lang="en-US" sz="716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marL="87667" indent="-87667" defTabSz="1143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614" b="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IBM Cloud for public cloud Dev environment</a:t>
            </a:r>
          </a:p>
          <a:p>
            <a:pPr marL="87667" indent="-87667" defTabSz="1143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sz="614" b="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IBM </a:t>
            </a:r>
            <a:r>
              <a:rPr lang="en-US" sz="614" b="0" dirty="0" err="1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zCloud</a:t>
            </a:r>
            <a:r>
              <a:rPr lang="en-US" sz="614" b="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for existing mainframe</a:t>
            </a:r>
          </a:p>
        </p:txBody>
      </p:sp>
      <p:sp>
        <p:nvSpPr>
          <p:cNvPr id="16" name="Rounded Rectangular Callout 15"/>
          <p:cNvSpPr/>
          <p:nvPr/>
        </p:nvSpPr>
        <p:spPr>
          <a:xfrm>
            <a:off x="4902200" y="2832100"/>
            <a:ext cx="1377577" cy="539750"/>
          </a:xfrm>
          <a:prstGeom prst="wedgeRoundRectCallout">
            <a:avLst>
              <a:gd name="adj1" fmla="val 31716"/>
              <a:gd name="adj2" fmla="val -91618"/>
              <a:gd name="adj3" fmla="val 16667"/>
            </a:avLst>
          </a:prstGeom>
          <a:solidFill>
            <a:srgbClr val="CCE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4300" fontAlgn="auto">
              <a:spcBef>
                <a:spcPts val="0"/>
              </a:spcBef>
              <a:spcAft>
                <a:spcPts val="0"/>
              </a:spcAft>
              <a:buNone/>
            </a:pPr>
            <a:endParaRPr lang="en-US" sz="450" b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8" name="Rounded Rectangular Callout 87"/>
          <p:cNvSpPr/>
          <p:nvPr/>
        </p:nvSpPr>
        <p:spPr>
          <a:xfrm>
            <a:off x="4905452" y="2824630"/>
            <a:ext cx="1377221" cy="534596"/>
          </a:xfrm>
          <a:prstGeom prst="wedgeRoundRectCallout">
            <a:avLst>
              <a:gd name="adj1" fmla="val 32160"/>
              <a:gd name="adj2" fmla="val -92401"/>
              <a:gd name="adj3" fmla="val 16667"/>
            </a:avLst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3380" bIns="23380" anchor="ctr">
            <a:noAutofit/>
          </a:bodyPr>
          <a:lstStyle/>
          <a:p>
            <a:pPr algn="ctr" defTabSz="11430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716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Disaster Recovery</a:t>
            </a:r>
            <a:endParaRPr lang="en-US" sz="716" b="0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 algn="ctr" defTabSz="11430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Out-of-region solution addressing the needed RTO and RPOs dictated by Meijer tiering strategy</a:t>
            </a:r>
          </a:p>
        </p:txBody>
      </p:sp>
      <p:sp>
        <p:nvSpPr>
          <p:cNvPr id="229" name="Rounded Rectangular Callout 228"/>
          <p:cNvSpPr/>
          <p:nvPr/>
        </p:nvSpPr>
        <p:spPr>
          <a:xfrm>
            <a:off x="5238750" y="3467100"/>
            <a:ext cx="1034677" cy="628650"/>
          </a:xfrm>
          <a:prstGeom prst="wedgeRoundRectCallout">
            <a:avLst>
              <a:gd name="adj1" fmla="val -66479"/>
              <a:gd name="adj2" fmla="val -19901"/>
              <a:gd name="adj3" fmla="val 16667"/>
            </a:avLst>
          </a:prstGeom>
          <a:solidFill>
            <a:srgbClr val="CCE6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4300" fontAlgn="auto">
              <a:spcBef>
                <a:spcPts val="0"/>
              </a:spcBef>
              <a:spcAft>
                <a:spcPts val="0"/>
              </a:spcAft>
              <a:buNone/>
            </a:pPr>
            <a:endParaRPr lang="en-US" sz="450" b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7" name="Rounded Rectangular Callout 87"/>
          <p:cNvSpPr/>
          <p:nvPr/>
        </p:nvSpPr>
        <p:spPr>
          <a:xfrm>
            <a:off x="5235643" y="3456641"/>
            <a:ext cx="1037784" cy="622181"/>
          </a:xfrm>
          <a:prstGeom prst="wedgeRoundRectCallout">
            <a:avLst>
              <a:gd name="adj1" fmla="val -68986"/>
              <a:gd name="adj2" fmla="val -21766"/>
              <a:gd name="adj3" fmla="val 16667"/>
            </a:avLst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23380" bIns="23380" anchor="ctr">
            <a:noAutofit/>
          </a:bodyPr>
          <a:lstStyle/>
          <a:p>
            <a:pPr algn="ctr" defTabSz="11430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716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Security</a:t>
            </a:r>
            <a:endParaRPr lang="en-US" sz="716" b="0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 algn="ctr" defTabSz="11430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614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Integrated security framework across IT legacy and cloud managed environments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364547" y="1435351"/>
            <a:ext cx="16002" cy="4530852"/>
          </a:xfrm>
          <a:prstGeom prst="rect">
            <a:avLst/>
          </a:prstGeom>
          <a:solidFill>
            <a:srgbClr val="568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4300" fontAlgn="auto">
              <a:spcBef>
                <a:spcPts val="0"/>
              </a:spcBef>
              <a:spcAft>
                <a:spcPts val="0"/>
              </a:spcAft>
              <a:buNone/>
            </a:pPr>
            <a:endParaRPr lang="en-US" sz="450" b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5" name="Rectangle 244"/>
          <p:cNvSpPr/>
          <p:nvPr/>
        </p:nvSpPr>
        <p:spPr>
          <a:xfrm>
            <a:off x="6356591" y="1417889"/>
            <a:ext cx="16002" cy="4530852"/>
          </a:xfrm>
          <a:prstGeom prst="rect">
            <a:avLst/>
          </a:prstGeom>
          <a:solidFill>
            <a:srgbClr val="077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4300" fontAlgn="auto">
              <a:spcBef>
                <a:spcPts val="0"/>
              </a:spcBef>
              <a:spcAft>
                <a:spcPts val="0"/>
              </a:spcAft>
              <a:buNone/>
            </a:pPr>
            <a:endParaRPr lang="en-US" sz="450" b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6" name="Rectangle 245"/>
          <p:cNvSpPr/>
          <p:nvPr/>
        </p:nvSpPr>
        <p:spPr>
          <a:xfrm>
            <a:off x="7475872" y="1413126"/>
            <a:ext cx="16002" cy="4530852"/>
          </a:xfrm>
          <a:prstGeom prst="rect">
            <a:avLst/>
          </a:prstGeom>
          <a:solidFill>
            <a:srgbClr val="07AF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4300" fontAlgn="auto">
              <a:spcBef>
                <a:spcPts val="0"/>
              </a:spcBef>
              <a:spcAft>
                <a:spcPts val="0"/>
              </a:spcAft>
              <a:buNone/>
            </a:pPr>
            <a:endParaRPr lang="en-US" sz="450" b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512496" y="4329913"/>
            <a:ext cx="1770177" cy="1035534"/>
          </a:xfrm>
          <a:prstGeom prst="rect">
            <a:avLst/>
          </a:prstGeom>
        </p:spPr>
      </p:pic>
      <p:sp>
        <p:nvSpPr>
          <p:cNvPr id="187" name="Title 1">
            <a:extLst>
              <a:ext uri="{FF2B5EF4-FFF2-40B4-BE49-F238E27FC236}">
                <a16:creationId xmlns:a16="http://schemas.microsoft.com/office/drawing/2014/main" xmlns="" id="{76CF841F-15EB-4B38-B5CC-2B6968D5F9DC}"/>
              </a:ext>
            </a:extLst>
          </p:cNvPr>
          <p:cNvSpPr txBox="1">
            <a:spLocks/>
          </p:cNvSpPr>
          <p:nvPr/>
        </p:nvSpPr>
        <p:spPr>
          <a:xfrm>
            <a:off x="628650" y="96029"/>
            <a:ext cx="7886700" cy="7406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705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FontTx/>
            </a:pPr>
            <a:r>
              <a:rPr lang="en-AU" b="0" dirty="0" smtClean="0"/>
              <a:t>Journey Map Approach</a:t>
            </a:r>
            <a:endParaRPr lang="en-AU" b="0" dirty="0"/>
          </a:p>
        </p:txBody>
      </p:sp>
    </p:spTree>
    <p:extLst>
      <p:ext uri="{BB962C8B-B14F-4D97-AF65-F5344CB8AC3E}">
        <p14:creationId xmlns:p14="http://schemas.microsoft.com/office/powerpoint/2010/main" val="1634672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CF841F-15EB-4B38-B5CC-2B6968D5F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Competitive Positioning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336BC79-9DD8-4C26-B64D-5B1461219A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SG"/>
              <a:t>IBM Services Platform with Watson   |   IBM Confidential 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B90D957-045E-4E18-9AF3-48F413546B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FFBA74-A297-476A-9576-5FA25982D35F}" type="slidenum">
              <a:rPr lang="en-AU" smtClean="0"/>
              <a:pPr/>
              <a:t>8</a:t>
            </a:fld>
            <a:endParaRPr lang="en-A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61F082E-13EE-474B-BA71-D68A63A9173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fld id="{8507B0B2-1FE7-4883-8C2C-96B188982C0A}" type="datetime4">
              <a:rPr lang="en-AU" smtClean="0"/>
              <a:pPr>
                <a:spcBef>
                  <a:spcPct val="0"/>
                </a:spcBef>
                <a:buFontTx/>
                <a:buNone/>
              </a:pPr>
              <a:t>10 November 2017</a:t>
            </a:fld>
            <a:endParaRPr lang="en-A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0EF093C-B01E-46CC-B28A-273AD4596AE8}"/>
              </a:ext>
            </a:extLst>
          </p:cNvPr>
          <p:cNvSpPr txBox="1"/>
          <p:nvPr/>
        </p:nvSpPr>
        <p:spPr>
          <a:xfrm>
            <a:off x="274639" y="1704288"/>
            <a:ext cx="735284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30969" indent="-130969">
              <a:buClr>
                <a:schemeClr val="tx2"/>
              </a:buClr>
            </a:pPr>
            <a:r>
              <a:rPr lang="en-SG" sz="1200" b="0" dirty="0">
                <a:latin typeface="+mn-lt"/>
              </a:rPr>
              <a:t>IBM is positioned as a </a:t>
            </a:r>
            <a:r>
              <a:rPr lang="en-SG" sz="1200" b="0" dirty="0">
                <a:solidFill>
                  <a:schemeClr val="tx2"/>
                </a:solidFill>
                <a:latin typeface="+mn-lt"/>
              </a:rPr>
              <a:t>Leader </a:t>
            </a:r>
            <a:r>
              <a:rPr lang="en-SG" sz="1200" b="0" dirty="0">
                <a:latin typeface="+mn-lt"/>
              </a:rPr>
              <a:t>in the 2017 Everest Group PEAK Matrix for solutions – IT Infrastructure Automation</a:t>
            </a:r>
          </a:p>
          <a:p>
            <a:pPr marL="130969" indent="-130969">
              <a:buClr>
                <a:schemeClr val="tx2"/>
              </a:buClr>
            </a:pPr>
            <a:r>
              <a:rPr lang="en-SG" sz="1200" b="0" dirty="0">
                <a:latin typeface="+mn-lt"/>
              </a:rPr>
              <a:t>IBM is in the </a:t>
            </a:r>
            <a:r>
              <a:rPr lang="en-SG" sz="1200" b="0" dirty="0">
                <a:solidFill>
                  <a:schemeClr val="tx2"/>
                </a:solidFill>
                <a:latin typeface="+mn-lt"/>
              </a:rPr>
              <a:t>Winner’s Circle</a:t>
            </a:r>
            <a:r>
              <a:rPr lang="en-SG" sz="1200" b="0" dirty="0">
                <a:latin typeface="+mn-lt"/>
              </a:rPr>
              <a:t> in the 2016 </a:t>
            </a:r>
            <a:r>
              <a:rPr lang="en-SG" sz="1200" b="0" dirty="0" err="1">
                <a:latin typeface="+mn-lt"/>
              </a:rPr>
              <a:t>HfS</a:t>
            </a:r>
            <a:r>
              <a:rPr lang="en-SG" sz="1200" b="0" dirty="0">
                <a:latin typeface="+mn-lt"/>
              </a:rPr>
              <a:t> Blueprint for Intelligent Automation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xmlns="" id="{7B52F059-9C58-4705-B15E-0C484BC2EF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502" y="2921172"/>
            <a:ext cx="4805459" cy="26680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EF9A477-7795-4A4E-9CF9-DAC9A70EA2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12" y="2503802"/>
            <a:ext cx="4363334" cy="29282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6A8A126-FC48-4BE0-9AB2-4BC3573D61CC}"/>
              </a:ext>
            </a:extLst>
          </p:cNvPr>
          <p:cNvSpPr txBox="1"/>
          <p:nvPr/>
        </p:nvSpPr>
        <p:spPr>
          <a:xfrm>
            <a:off x="697358" y="2472522"/>
            <a:ext cx="3374798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None/>
            </a:pPr>
            <a:r>
              <a:rPr lang="en-SG" sz="825" dirty="0">
                <a:solidFill>
                  <a:schemeClr val="tx2"/>
                </a:solidFill>
              </a:rPr>
              <a:t>Everest Group Performance | Experience | Ability | Knowledge (PEAK) Matrix™ for solutions – IT infrastructure automation</a:t>
            </a:r>
          </a:p>
        </p:txBody>
      </p:sp>
    </p:spTree>
    <p:extLst>
      <p:ext uri="{BB962C8B-B14F-4D97-AF65-F5344CB8AC3E}">
        <p14:creationId xmlns:p14="http://schemas.microsoft.com/office/powerpoint/2010/main" val="3370832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18A12C-54A2-496D-81AC-87DBABB50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Competition – Service Providers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504D710-1441-4384-823A-7A8630256F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SG"/>
              <a:t>IBM Services Platform with Watson   |   IBM Confidential 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5DDDB22-DB6D-4FAB-8D46-951D33AD9E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FFBA74-A297-476A-9576-5FA25982D35F}" type="slidenum">
              <a:rPr lang="en-AU" smtClean="0"/>
              <a:pPr/>
              <a:t>9</a:t>
            </a:fld>
            <a:endParaRPr lang="en-A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983F3AC-EBB3-4DC2-8C03-F6DC9A8106F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fld id="{8507B0B2-1FE7-4883-8C2C-96B188982C0A}" type="datetime4">
              <a:rPr lang="en-AU" smtClean="0"/>
              <a:pPr>
                <a:spcBef>
                  <a:spcPct val="0"/>
                </a:spcBef>
                <a:buFontTx/>
                <a:buNone/>
              </a:pPr>
              <a:t>10 November 2017</a:t>
            </a:fld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D3AE7F6-C84A-45B8-93B4-C43F52C29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018" y="1756659"/>
            <a:ext cx="574780" cy="2025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A0F6A58-6B86-483B-9E32-278AEC0B5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179" y="1700808"/>
            <a:ext cx="728572" cy="3142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8C3F010-447C-40AB-BD3F-9D933D301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42" y="1754814"/>
            <a:ext cx="1785938" cy="285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CA767B34-49F0-428A-80BC-A0D316A6B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4803" y="1754814"/>
            <a:ext cx="942975" cy="2143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7194C89-6913-4905-A19C-7CCCB23E14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4715" y="1646802"/>
            <a:ext cx="1248896" cy="5309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52261AF-F6FF-4672-8EAC-E397E2F0EE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3621" y="1646802"/>
            <a:ext cx="737488" cy="40971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38B1127-3A7D-4B65-B6B0-D0317D3DA769}"/>
              </a:ext>
            </a:extLst>
          </p:cNvPr>
          <p:cNvSpPr/>
          <p:nvPr/>
        </p:nvSpPr>
        <p:spPr>
          <a:xfrm>
            <a:off x="82389" y="2186863"/>
            <a:ext cx="2113348" cy="3004053"/>
          </a:xfrm>
          <a:prstGeom prst="rect">
            <a:avLst/>
          </a:prstGeom>
        </p:spPr>
        <p:txBody>
          <a:bodyPr wrap="square" lIns="27000" tIns="27000" rIns="27000" bIns="27000">
            <a:spAutoFit/>
          </a:bodyPr>
          <a:lstStyle/>
          <a:p>
            <a:pPr marL="128588" indent="-128588">
              <a:spcBef>
                <a:spcPts val="225"/>
              </a:spcBef>
              <a:buClr>
                <a:schemeClr val="tx2"/>
              </a:buClr>
            </a:pPr>
            <a:r>
              <a:rPr lang="en-SG" sz="900" b="0" dirty="0">
                <a:latin typeface="+mn-lt"/>
              </a:rPr>
              <a:t>Cognitive automation platform that leverages machine learning, natural language processing, deep learning, semantic ontologies, pattern recognition, etc.  </a:t>
            </a:r>
          </a:p>
          <a:p>
            <a:pPr marL="128588" indent="-128588">
              <a:spcBef>
                <a:spcPts val="225"/>
              </a:spcBef>
              <a:buClr>
                <a:schemeClr val="tx2"/>
              </a:buClr>
            </a:pPr>
            <a:r>
              <a:rPr lang="en-SG" sz="900" b="0" dirty="0">
                <a:latin typeface="+mn-lt"/>
              </a:rPr>
              <a:t>Claims to offer:</a:t>
            </a:r>
          </a:p>
          <a:p>
            <a:pPr marL="401241" lvl="1" indent="-134541">
              <a:spcBef>
                <a:spcPts val="75"/>
              </a:spcBef>
              <a:buFont typeface="Arial" panose="020B0604020202020204" pitchFamily="34" charset="0"/>
              <a:buChar char="‒"/>
            </a:pPr>
            <a:r>
              <a:rPr lang="en-SG" sz="750" b="0" dirty="0">
                <a:latin typeface="+mn-lt"/>
              </a:rPr>
              <a:t>Digital virtual agents</a:t>
            </a:r>
          </a:p>
          <a:p>
            <a:pPr marL="401241" lvl="1" indent="-134541">
              <a:spcBef>
                <a:spcPts val="75"/>
              </a:spcBef>
              <a:buFont typeface="Arial" panose="020B0604020202020204" pitchFamily="34" charset="0"/>
              <a:buChar char="‒"/>
            </a:pPr>
            <a:r>
              <a:rPr lang="en-SG" sz="750" b="0" dirty="0">
                <a:latin typeface="+mn-lt"/>
              </a:rPr>
              <a:t>Predictive systems</a:t>
            </a:r>
          </a:p>
          <a:p>
            <a:pPr marL="401241" lvl="1" indent="-134541">
              <a:spcBef>
                <a:spcPts val="75"/>
              </a:spcBef>
              <a:buFont typeface="Arial" panose="020B0604020202020204" pitchFamily="34" charset="0"/>
              <a:buChar char="‒"/>
            </a:pPr>
            <a:r>
              <a:rPr lang="en-SG" sz="750" b="0" dirty="0">
                <a:latin typeface="+mn-lt"/>
              </a:rPr>
              <a:t>Cognitive process automation</a:t>
            </a:r>
          </a:p>
          <a:p>
            <a:pPr marL="401241" lvl="1" indent="-134541">
              <a:spcBef>
                <a:spcPts val="75"/>
              </a:spcBef>
              <a:buFont typeface="Arial" panose="020B0604020202020204" pitchFamily="34" charset="0"/>
              <a:buChar char="‒"/>
            </a:pPr>
            <a:r>
              <a:rPr lang="en-SG" sz="750" b="0" dirty="0">
                <a:latin typeface="+mn-lt"/>
              </a:rPr>
              <a:t>Visual computing applications</a:t>
            </a:r>
          </a:p>
          <a:p>
            <a:pPr marL="401241" lvl="1" indent="-134541">
              <a:spcBef>
                <a:spcPts val="75"/>
              </a:spcBef>
              <a:buFont typeface="Arial" panose="020B0604020202020204" pitchFamily="34" charset="0"/>
              <a:buChar char="‒"/>
            </a:pPr>
            <a:r>
              <a:rPr lang="en-SG" sz="750" b="0" dirty="0">
                <a:latin typeface="+mn-lt"/>
              </a:rPr>
              <a:t>Knowledge virtualisation</a:t>
            </a:r>
          </a:p>
          <a:p>
            <a:pPr marL="401241" lvl="1" indent="-134541">
              <a:spcBef>
                <a:spcPts val="75"/>
              </a:spcBef>
              <a:buFont typeface="Arial" panose="020B0604020202020204" pitchFamily="34" charset="0"/>
              <a:buChar char="‒"/>
            </a:pPr>
            <a:r>
              <a:rPr lang="en-SG" sz="750" b="0" dirty="0">
                <a:latin typeface="+mn-lt"/>
              </a:rPr>
              <a:t>Robotics and drones</a:t>
            </a:r>
          </a:p>
          <a:p>
            <a:pPr marL="128588" indent="-128588">
              <a:spcBef>
                <a:spcPts val="225"/>
              </a:spcBef>
              <a:buClr>
                <a:schemeClr val="tx2"/>
              </a:buClr>
            </a:pPr>
            <a:r>
              <a:rPr lang="en-SG" sz="900" b="0" dirty="0">
                <a:latin typeface="+mn-lt"/>
              </a:rPr>
              <a:t>Works alongside other platforms like </a:t>
            </a:r>
            <a:r>
              <a:rPr lang="en-SG" sz="900" b="0" dirty="0" err="1">
                <a:latin typeface="+mn-lt"/>
              </a:rPr>
              <a:t>FixOmatic</a:t>
            </a:r>
            <a:r>
              <a:rPr lang="en-SG" sz="900" b="0" dirty="0">
                <a:latin typeface="+mn-lt"/>
              </a:rPr>
              <a:t>, </a:t>
            </a:r>
            <a:r>
              <a:rPr lang="en-SG" sz="900" b="0" dirty="0" err="1">
                <a:latin typeface="+mn-lt"/>
              </a:rPr>
              <a:t>ServiceNxt</a:t>
            </a:r>
            <a:r>
              <a:rPr lang="en-SG" sz="900" b="0" dirty="0">
                <a:latin typeface="+mn-lt"/>
              </a:rPr>
              <a:t> and SmartView</a:t>
            </a:r>
          </a:p>
          <a:p>
            <a:pPr marL="128588" indent="-128588">
              <a:spcBef>
                <a:spcPts val="225"/>
              </a:spcBef>
              <a:buClr>
                <a:schemeClr val="tx2"/>
              </a:buClr>
            </a:pPr>
            <a:r>
              <a:rPr lang="en-SG" sz="900" b="0" dirty="0">
                <a:latin typeface="+mn-lt"/>
              </a:rPr>
              <a:t>Cuts across applications, business process, and service desk – used as part of their infra / apps / business process managed services</a:t>
            </a:r>
            <a:endParaRPr lang="en-US" sz="900" b="0" dirty="0">
              <a:latin typeface="+mn-lt"/>
            </a:endParaRPr>
          </a:p>
          <a:p>
            <a:pPr marL="128588" indent="-128588">
              <a:spcBef>
                <a:spcPts val="225"/>
              </a:spcBef>
              <a:buClr>
                <a:schemeClr val="tx2"/>
              </a:buClr>
            </a:pPr>
            <a:r>
              <a:rPr lang="en-US" sz="900" b="0" dirty="0">
                <a:latin typeface="+mn-lt"/>
              </a:rPr>
              <a:t>Wipro is involved in joint use case development with clients with revenue sharing from future proceeds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9745829-63FE-41A6-B536-FE3AFB3553B4}"/>
              </a:ext>
            </a:extLst>
          </p:cNvPr>
          <p:cNvSpPr/>
          <p:nvPr/>
        </p:nvSpPr>
        <p:spPr>
          <a:xfrm>
            <a:off x="2448198" y="2186862"/>
            <a:ext cx="2231814" cy="3247709"/>
          </a:xfrm>
          <a:prstGeom prst="rect">
            <a:avLst/>
          </a:prstGeom>
        </p:spPr>
        <p:txBody>
          <a:bodyPr wrap="square" lIns="27000" tIns="27000" rIns="27000" bIns="27000">
            <a:spAutoFit/>
          </a:bodyPr>
          <a:lstStyle/>
          <a:p>
            <a:pPr marL="128588" indent="-128588">
              <a:spcBef>
                <a:spcPts val="225"/>
              </a:spcBef>
              <a:buClr>
                <a:schemeClr val="tx2"/>
              </a:buClr>
            </a:pPr>
            <a:r>
              <a:rPr lang="en-US" altLang="en-US" sz="900" b="0" dirty="0">
                <a:latin typeface="+mn-lt"/>
              </a:rPr>
              <a:t>TCS ignio – new Digitate subsidiary</a:t>
            </a:r>
          </a:p>
          <a:p>
            <a:pPr marL="128588" indent="-128588">
              <a:spcBef>
                <a:spcPts val="225"/>
              </a:spcBef>
              <a:buClr>
                <a:schemeClr val="tx2"/>
              </a:buClr>
            </a:pPr>
            <a:r>
              <a:rPr lang="en-US" altLang="en-US" sz="900" b="0" dirty="0">
                <a:latin typeface="+mn-lt"/>
              </a:rPr>
              <a:t>Mostly focused on IT infrastructure </a:t>
            </a:r>
            <a:r>
              <a:rPr lang="en-US" altLang="en-US" sz="900" b="0" dirty="0" err="1">
                <a:latin typeface="+mn-lt"/>
              </a:rPr>
              <a:t>mgmt</a:t>
            </a:r>
            <a:r>
              <a:rPr lang="en-US" altLang="en-US" sz="900" b="0" dirty="0">
                <a:latin typeface="+mn-lt"/>
              </a:rPr>
              <a:t> use cases (plans to extend to apps, back-office and front-office)</a:t>
            </a:r>
          </a:p>
          <a:p>
            <a:pPr marL="401241" lvl="1" indent="-134541">
              <a:spcBef>
                <a:spcPts val="75"/>
              </a:spcBef>
              <a:buFont typeface="Arial" panose="020B0604020202020204" pitchFamily="34" charset="0"/>
              <a:buChar char="‒"/>
            </a:pPr>
            <a:r>
              <a:rPr lang="en-US" altLang="en-US" sz="750" b="0" dirty="0" err="1">
                <a:latin typeface="+mn-lt"/>
              </a:rPr>
              <a:t>ignio</a:t>
            </a:r>
            <a:r>
              <a:rPr lang="en-US" altLang="en-US" sz="750" b="0" dirty="0">
                <a:latin typeface="+mn-lt"/>
              </a:rPr>
              <a:t> for IT Operations</a:t>
            </a:r>
          </a:p>
          <a:p>
            <a:pPr marL="401241" lvl="1" indent="-134541">
              <a:spcBef>
                <a:spcPts val="75"/>
              </a:spcBef>
              <a:buFont typeface="Arial" panose="020B0604020202020204" pitchFamily="34" charset="0"/>
              <a:buChar char="‒"/>
            </a:pPr>
            <a:r>
              <a:rPr lang="en-US" altLang="en-US" sz="750" b="0" dirty="0" err="1">
                <a:latin typeface="+mn-lt"/>
              </a:rPr>
              <a:t>ignio</a:t>
            </a:r>
            <a:r>
              <a:rPr lang="en-US" altLang="en-US" sz="750" b="0" dirty="0">
                <a:latin typeface="+mn-lt"/>
              </a:rPr>
              <a:t> for Batch</a:t>
            </a:r>
          </a:p>
          <a:p>
            <a:pPr marL="401241" lvl="1" indent="-134541">
              <a:spcBef>
                <a:spcPts val="75"/>
              </a:spcBef>
              <a:buFont typeface="Arial" panose="020B0604020202020204" pitchFamily="34" charset="0"/>
              <a:buChar char="‒"/>
            </a:pPr>
            <a:r>
              <a:rPr lang="en-US" altLang="en-US" sz="750" b="0" dirty="0" err="1">
                <a:latin typeface="+mn-lt"/>
              </a:rPr>
              <a:t>ignio</a:t>
            </a:r>
            <a:r>
              <a:rPr lang="en-US" altLang="en-US" sz="750" b="0" dirty="0">
                <a:latin typeface="+mn-lt"/>
              </a:rPr>
              <a:t> </a:t>
            </a:r>
            <a:r>
              <a:rPr lang="en-US" altLang="en-US" sz="900" b="0" dirty="0">
                <a:latin typeface="+mn-lt"/>
              </a:rPr>
              <a:t>for SAP</a:t>
            </a:r>
          </a:p>
          <a:p>
            <a:pPr marL="128588" indent="-128588">
              <a:spcBef>
                <a:spcPts val="225"/>
              </a:spcBef>
              <a:buClr>
                <a:schemeClr val="tx2"/>
              </a:buClr>
            </a:pPr>
            <a:r>
              <a:rPr lang="en-SG" altLang="en-US" sz="900" b="0" dirty="0">
                <a:latin typeface="+mn-lt"/>
              </a:rPr>
              <a:t>Connects with IT management / monitoring tools to collect, </a:t>
            </a:r>
            <a:r>
              <a:rPr lang="en-SG" altLang="en-US" sz="900" b="0" dirty="0" err="1">
                <a:latin typeface="+mn-lt"/>
              </a:rPr>
              <a:t>analyze</a:t>
            </a:r>
            <a:r>
              <a:rPr lang="en-SG" altLang="en-US" sz="900" b="0" dirty="0">
                <a:latin typeface="+mn-lt"/>
              </a:rPr>
              <a:t>, and act on systems / operations data</a:t>
            </a:r>
            <a:endParaRPr lang="en-US" altLang="en-US" sz="900" b="0" dirty="0">
              <a:latin typeface="+mn-lt"/>
            </a:endParaRPr>
          </a:p>
          <a:p>
            <a:pPr marL="128588" indent="-128588">
              <a:spcBef>
                <a:spcPts val="225"/>
              </a:spcBef>
              <a:buClr>
                <a:schemeClr val="tx2"/>
              </a:buClr>
            </a:pPr>
            <a:r>
              <a:rPr lang="en-US" altLang="en-US" sz="900" b="0" dirty="0">
                <a:latin typeface="+mn-lt"/>
              </a:rPr>
              <a:t>Sold as a licensed platform and delivered as an </a:t>
            </a:r>
            <a:r>
              <a:rPr lang="en-US" altLang="en-US" sz="900" b="0" dirty="0" err="1">
                <a:latin typeface="+mn-lt"/>
              </a:rPr>
              <a:t>on-premise</a:t>
            </a:r>
            <a:r>
              <a:rPr lang="en-US" altLang="en-US" sz="900" b="0" dirty="0">
                <a:latin typeface="+mn-lt"/>
              </a:rPr>
              <a:t> dedicated deployment … “services as software”</a:t>
            </a:r>
          </a:p>
          <a:p>
            <a:pPr marL="128588" indent="-128588">
              <a:spcBef>
                <a:spcPts val="225"/>
              </a:spcBef>
              <a:buClr>
                <a:schemeClr val="tx2"/>
              </a:buClr>
            </a:pPr>
            <a:r>
              <a:rPr lang="en-US" altLang="en-US" sz="900" b="0" dirty="0">
                <a:latin typeface="+mn-lt"/>
              </a:rPr>
              <a:t>Bundled with TCS infra managed services</a:t>
            </a:r>
            <a:r>
              <a:rPr lang="en-SG" altLang="en-US" sz="900" b="0" dirty="0">
                <a:latin typeface="+mn-lt"/>
              </a:rPr>
              <a:t> to deliver committed operational efficiencies without sacrificing margins</a:t>
            </a:r>
            <a:endParaRPr lang="en-US" altLang="en-US" sz="900" b="0" dirty="0">
              <a:latin typeface="+mn-lt"/>
            </a:endParaRPr>
          </a:p>
          <a:p>
            <a:pPr marL="128588" indent="-128588">
              <a:spcBef>
                <a:spcPts val="225"/>
              </a:spcBef>
              <a:buClr>
                <a:schemeClr val="tx2"/>
              </a:buClr>
            </a:pPr>
            <a:r>
              <a:rPr lang="en-SG" altLang="en-US" sz="900" b="0" dirty="0">
                <a:latin typeface="+mn-lt"/>
              </a:rPr>
              <a:t>Not the most sophisticated, or complete automation solution in the market, but perceived as “simple to understand / implement / operate”</a:t>
            </a:r>
          </a:p>
          <a:p>
            <a:pPr marL="128588" indent="-128588">
              <a:spcBef>
                <a:spcPts val="225"/>
              </a:spcBef>
              <a:buClr>
                <a:schemeClr val="tx2"/>
              </a:buClr>
            </a:pPr>
            <a:r>
              <a:rPr lang="en-SG" altLang="en-US" sz="900" b="0" dirty="0">
                <a:latin typeface="+mn-lt"/>
              </a:rPr>
              <a:t>Not a “true platform” but a tool (SDK APIs are not exposed)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69E1466-C031-45BF-BB0E-8A738D6FD75E}"/>
              </a:ext>
            </a:extLst>
          </p:cNvPr>
          <p:cNvSpPr/>
          <p:nvPr/>
        </p:nvSpPr>
        <p:spPr>
          <a:xfrm>
            <a:off x="4896036" y="2186862"/>
            <a:ext cx="2002275" cy="2624462"/>
          </a:xfrm>
          <a:prstGeom prst="rect">
            <a:avLst/>
          </a:prstGeom>
        </p:spPr>
        <p:txBody>
          <a:bodyPr wrap="square" lIns="27000" tIns="27000" rIns="27000" bIns="27000">
            <a:spAutoFit/>
          </a:bodyPr>
          <a:lstStyle/>
          <a:p>
            <a:pPr marL="128588" indent="-128588">
              <a:spcBef>
                <a:spcPts val="225"/>
              </a:spcBef>
              <a:buClr>
                <a:schemeClr val="tx2"/>
              </a:buClr>
            </a:pPr>
            <a:r>
              <a:rPr lang="en-SG" sz="900" b="0" dirty="0">
                <a:latin typeface="+mn-lt"/>
              </a:rPr>
              <a:t>Cuts across data </a:t>
            </a:r>
            <a:r>
              <a:rPr lang="en-SG" sz="900" b="0" dirty="0" err="1">
                <a:latin typeface="+mn-lt"/>
              </a:rPr>
              <a:t>center</a:t>
            </a:r>
            <a:r>
              <a:rPr lang="en-SG" sz="900" b="0" dirty="0">
                <a:latin typeface="+mn-lt"/>
              </a:rPr>
              <a:t> services, service desk, application services, DevOps, business process automation </a:t>
            </a:r>
          </a:p>
          <a:p>
            <a:pPr marL="128588" indent="-128588">
              <a:spcBef>
                <a:spcPts val="225"/>
              </a:spcBef>
              <a:buClr>
                <a:schemeClr val="tx2"/>
              </a:buClr>
            </a:pPr>
            <a:r>
              <a:rPr lang="en-SG" sz="900" b="0" dirty="0">
                <a:latin typeface="+mn-lt"/>
              </a:rPr>
              <a:t>Made up of 40+ modular components – monitoring layer (</a:t>
            </a:r>
            <a:r>
              <a:rPr lang="en-SG" sz="900" b="0" dirty="0" err="1">
                <a:latin typeface="+mn-lt"/>
              </a:rPr>
              <a:t>MTaaS</a:t>
            </a:r>
            <a:r>
              <a:rPr lang="en-SG" sz="900" b="0" dirty="0">
                <a:latin typeface="+mn-lt"/>
              </a:rPr>
              <a:t>), machine learning components, various automation modules, orchestration components, knowledge management, analytics and reporting layer - all tied together with their ITSM base platform called HCL Gold Blueprint</a:t>
            </a:r>
          </a:p>
          <a:p>
            <a:pPr marL="128588" indent="-128588">
              <a:spcBef>
                <a:spcPts val="225"/>
              </a:spcBef>
              <a:buClr>
                <a:schemeClr val="tx2"/>
              </a:buClr>
            </a:pPr>
            <a:r>
              <a:rPr lang="en-SG" sz="900" b="0" dirty="0">
                <a:latin typeface="+mn-lt"/>
              </a:rPr>
              <a:t>Bundled with HCL’s infra / apps / business process managed services, but open to selling as a licensed platform</a:t>
            </a:r>
            <a:endParaRPr lang="en-US" sz="900" b="0" dirty="0">
              <a:latin typeface="+mn-lt"/>
            </a:endParaRPr>
          </a:p>
          <a:p>
            <a:pPr marL="128588" indent="-128588">
              <a:spcBef>
                <a:spcPts val="225"/>
              </a:spcBef>
              <a:buClr>
                <a:schemeClr val="tx2"/>
              </a:buClr>
            </a:pPr>
            <a:r>
              <a:rPr lang="en-US" sz="900" b="0" dirty="0">
                <a:latin typeface="+mn-lt"/>
              </a:rPr>
              <a:t>IT operations automation currently offered by HCL has limited self-learning and self-healing features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4F137E7F-86B7-4110-A7D9-9D996B1B6B3C}"/>
              </a:ext>
            </a:extLst>
          </p:cNvPr>
          <p:cNvSpPr/>
          <p:nvPr/>
        </p:nvSpPr>
        <p:spPr>
          <a:xfrm>
            <a:off x="7056276" y="2186862"/>
            <a:ext cx="1915791" cy="2852729"/>
          </a:xfrm>
          <a:prstGeom prst="rect">
            <a:avLst/>
          </a:prstGeom>
        </p:spPr>
        <p:txBody>
          <a:bodyPr wrap="square" lIns="27000" tIns="27000" rIns="27000" bIns="27000">
            <a:spAutoFit/>
          </a:bodyPr>
          <a:lstStyle/>
          <a:p>
            <a:pPr marL="128588" indent="-128588">
              <a:spcBef>
                <a:spcPts val="225"/>
              </a:spcBef>
              <a:buClr>
                <a:schemeClr val="tx2"/>
              </a:buClr>
            </a:pPr>
            <a:r>
              <a:rPr lang="en-SG" sz="900" b="0" dirty="0">
                <a:latin typeface="+mn-lt"/>
              </a:rPr>
              <a:t>Targets L1, L2, and L3 activities within both infrastructure and application management</a:t>
            </a:r>
          </a:p>
          <a:p>
            <a:pPr marL="128588" indent="-128588">
              <a:spcBef>
                <a:spcPts val="225"/>
              </a:spcBef>
              <a:buClr>
                <a:schemeClr val="tx2"/>
              </a:buClr>
            </a:pPr>
            <a:r>
              <a:rPr lang="en-SG" sz="900" b="0" dirty="0">
                <a:latin typeface="+mn-lt"/>
              </a:rPr>
              <a:t>Claims to offer:</a:t>
            </a:r>
          </a:p>
          <a:p>
            <a:pPr marL="401241" lvl="1" indent="-134541">
              <a:spcBef>
                <a:spcPts val="75"/>
              </a:spcBef>
              <a:buFont typeface="Arial" panose="020B0604020202020204" pitchFamily="34" charset="0"/>
              <a:buChar char="‒"/>
            </a:pPr>
            <a:r>
              <a:rPr lang="en-SG" sz="750" b="0" dirty="0">
                <a:latin typeface="+mn-lt"/>
              </a:rPr>
              <a:t>Advanced data analytics and machine learning platform</a:t>
            </a:r>
          </a:p>
          <a:p>
            <a:pPr marL="401241" lvl="1" indent="-134541">
              <a:spcBef>
                <a:spcPts val="75"/>
              </a:spcBef>
              <a:buFont typeface="Arial" panose="020B0604020202020204" pitchFamily="34" charset="0"/>
              <a:buChar char="‒"/>
            </a:pPr>
            <a:r>
              <a:rPr lang="en-SG" sz="750" b="0" dirty="0">
                <a:latin typeface="+mn-lt"/>
              </a:rPr>
              <a:t>Knowledge platform</a:t>
            </a:r>
          </a:p>
          <a:p>
            <a:pPr marL="401241" lvl="1" indent="-134541">
              <a:spcBef>
                <a:spcPts val="75"/>
              </a:spcBef>
              <a:buFont typeface="Arial" panose="020B0604020202020204" pitchFamily="34" charset="0"/>
              <a:buChar char="‒"/>
            </a:pPr>
            <a:r>
              <a:rPr lang="en-SG" sz="750" b="0" dirty="0">
                <a:latin typeface="+mn-lt"/>
              </a:rPr>
              <a:t>Robotic Process Automation, Predictive Automation and Cognitive Automation</a:t>
            </a:r>
          </a:p>
          <a:p>
            <a:pPr marL="128588" indent="-128588">
              <a:spcBef>
                <a:spcPts val="225"/>
              </a:spcBef>
              <a:buClr>
                <a:schemeClr val="tx2"/>
              </a:buClr>
            </a:pPr>
            <a:r>
              <a:rPr lang="en-SG" sz="900" b="0" dirty="0">
                <a:latin typeface="+mn-lt"/>
              </a:rPr>
              <a:t>Strong messaging around FTE reduction within existing managed services engagements</a:t>
            </a:r>
          </a:p>
          <a:p>
            <a:pPr marL="128588" indent="-128588">
              <a:spcBef>
                <a:spcPts val="225"/>
              </a:spcBef>
              <a:buClr>
                <a:schemeClr val="tx2"/>
              </a:buClr>
            </a:pPr>
            <a:r>
              <a:rPr lang="en-SG" sz="900" b="0" dirty="0">
                <a:latin typeface="+mn-lt"/>
              </a:rPr>
              <a:t>Being taken by Infosys to all its existing clients aggressively</a:t>
            </a:r>
            <a:endParaRPr lang="en-US" sz="900" b="0" dirty="0">
              <a:latin typeface="+mn-lt"/>
            </a:endParaRPr>
          </a:p>
          <a:p>
            <a:pPr marL="128588" indent="-128588">
              <a:spcBef>
                <a:spcPts val="225"/>
              </a:spcBef>
              <a:buClr>
                <a:schemeClr val="tx2"/>
              </a:buClr>
            </a:pPr>
            <a:r>
              <a:rPr lang="en-US" sz="900" b="0" dirty="0">
                <a:latin typeface="+mn-lt"/>
              </a:rPr>
              <a:t>Infosys’ value proposition is primarily around FTE reduction</a:t>
            </a:r>
          </a:p>
          <a:p>
            <a:pPr marL="128588" indent="-128588">
              <a:spcBef>
                <a:spcPts val="225"/>
              </a:spcBef>
              <a:buClr>
                <a:schemeClr val="tx2"/>
              </a:buClr>
            </a:pPr>
            <a:r>
              <a:rPr lang="en-US" sz="900" b="0" dirty="0">
                <a:latin typeface="+mn-lt"/>
              </a:rPr>
              <a:t>Self-learning capabilities to drive/manage complex IT processes is not a strong message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B0345FDD-7409-4B0C-88D7-E37CA6422E14}"/>
              </a:ext>
            </a:extLst>
          </p:cNvPr>
          <p:cNvSpPr/>
          <p:nvPr/>
        </p:nvSpPr>
        <p:spPr>
          <a:xfrm>
            <a:off x="2519772" y="5534125"/>
            <a:ext cx="1210588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AU" sz="750" b="0" dirty="0">
                <a:latin typeface="+mn-lt"/>
                <a:hlinkClick r:id="rId8"/>
              </a:rPr>
              <a:t>http://www.digitate.com/</a:t>
            </a:r>
            <a:endParaRPr lang="en-AU" sz="1050" b="0" dirty="0">
              <a:latin typeface="+mn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0C1A5127-ECCF-47A7-A9E2-71FE74E83D36}"/>
              </a:ext>
            </a:extLst>
          </p:cNvPr>
          <p:cNvSpPr/>
          <p:nvPr/>
        </p:nvSpPr>
        <p:spPr>
          <a:xfrm>
            <a:off x="251520" y="5534125"/>
            <a:ext cx="1462260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AU" sz="750" b="0" dirty="0">
                <a:latin typeface="+mn-lt"/>
                <a:hlinkClick r:id="rId9"/>
              </a:rPr>
              <a:t>http://www.wipro.com/holmes/</a:t>
            </a:r>
            <a:endParaRPr lang="en-AU" sz="750" b="0" dirty="0">
              <a:latin typeface="+mn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13A58679-5B74-424E-9DC2-8465048500A4}"/>
              </a:ext>
            </a:extLst>
          </p:cNvPr>
          <p:cNvSpPr/>
          <p:nvPr/>
        </p:nvSpPr>
        <p:spPr>
          <a:xfrm>
            <a:off x="7218294" y="5534125"/>
            <a:ext cx="1375698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AU" sz="750" b="0" dirty="0">
                <a:latin typeface="+mn-lt"/>
                <a:hlinkClick r:id="rId10"/>
              </a:rPr>
              <a:t>https://www.infosys.com/nia/</a:t>
            </a:r>
            <a:endParaRPr lang="en-AU" sz="750" b="0" dirty="0">
              <a:latin typeface="+mn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9A139DC8-784C-4404-AC82-B5BE852A4950}"/>
              </a:ext>
            </a:extLst>
          </p:cNvPr>
          <p:cNvSpPr/>
          <p:nvPr/>
        </p:nvSpPr>
        <p:spPr>
          <a:xfrm>
            <a:off x="4523341" y="5534125"/>
            <a:ext cx="2478564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AU" sz="750" b="0" dirty="0">
                <a:latin typeface="+mn-lt"/>
                <a:hlinkClick r:id="rId11"/>
              </a:rPr>
              <a:t>https://www.hcltech.com/autonomics-and-orchestration#</a:t>
            </a:r>
            <a:endParaRPr lang="en-AU" sz="75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97510714"/>
      </p:ext>
    </p:extLst>
  </p:cSld>
  <p:clrMapOvr>
    <a:masterClrMapping/>
  </p:clrMapOvr>
</p:sld>
</file>

<file path=ppt/theme/theme1.xml><?xml version="1.0" encoding="utf-8"?>
<a:theme xmlns:a="http://schemas.openxmlformats.org/drawingml/2006/main" name="IBM Standard Theme">
  <a:themeElements>
    <a:clrScheme name="GTS Colour Palette Full">
      <a:dk1>
        <a:srgbClr val="000000"/>
      </a:dk1>
      <a:lt1>
        <a:sysClr val="window" lastClr="FFFFFF"/>
      </a:lt1>
      <a:dk2>
        <a:srgbClr val="00649D"/>
      </a:dk2>
      <a:lt2>
        <a:srgbClr val="727272"/>
      </a:lt2>
      <a:accent1>
        <a:srgbClr val="00B0D8"/>
      </a:accent1>
      <a:accent2>
        <a:srgbClr val="00A6A0"/>
      </a:accent2>
      <a:accent3>
        <a:srgbClr val="17AF4B"/>
      </a:accent3>
      <a:accent4>
        <a:srgbClr val="F04E37"/>
      </a:accent4>
      <a:accent5>
        <a:srgbClr val="FFCF01"/>
      </a:accent5>
      <a:accent6>
        <a:srgbClr val="FF0000"/>
      </a:accent6>
      <a:hlink>
        <a:srgbClr val="008ABF"/>
      </a:hlink>
      <a:folHlink>
        <a:srgbClr val="7F1C7D"/>
      </a:folHlink>
    </a:clrScheme>
    <a:fontScheme name="IBM Standard Fonts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45720" rIns="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40000"/>
          </a:spcBef>
          <a:spcAft>
            <a:spcPct val="0"/>
          </a:spcAft>
          <a:buClrTx/>
          <a:buSzTx/>
          <a:buFont typeface="Wingdings" panose="05000000000000000000" pitchFamily="2" charset="2"/>
          <a:buChar char="§"/>
          <a:tabLst/>
          <a:defRPr kumimoji="0" lang="en-AU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45720" rIns="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40000"/>
          </a:spcBef>
          <a:spcAft>
            <a:spcPct val="0"/>
          </a:spcAft>
          <a:buClrTx/>
          <a:buSzTx/>
          <a:buFont typeface="Wingdings" panose="05000000000000000000" pitchFamily="2" charset="2"/>
          <a:buChar char="§"/>
          <a:tabLst/>
          <a:defRPr kumimoji="0" lang="en-AU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IBM SmartCloud Template 1">
        <a:dk1>
          <a:srgbClr val="000000"/>
        </a:dk1>
        <a:lt1>
          <a:srgbClr val="FFFFFF"/>
        </a:lt1>
        <a:dk2>
          <a:srgbClr val="061DC8"/>
        </a:dk2>
        <a:lt2>
          <a:srgbClr val="727272"/>
        </a:lt2>
        <a:accent1>
          <a:srgbClr val="7889FB"/>
        </a:accent1>
        <a:accent2>
          <a:srgbClr val="C7CDFD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B4BAE5"/>
        </a:accent6>
        <a:hlink>
          <a:srgbClr val="669900"/>
        </a:hlink>
        <a:folHlink>
          <a:srgbClr val="8CC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BM SmartCloud Template 2">
        <a:dk1>
          <a:srgbClr val="000000"/>
        </a:dk1>
        <a:lt1>
          <a:srgbClr val="FFFFFF"/>
        </a:lt1>
        <a:dk2>
          <a:srgbClr val="061DC8"/>
        </a:dk2>
        <a:lt2>
          <a:srgbClr val="727272"/>
        </a:lt2>
        <a:accent1>
          <a:srgbClr val="7889FB"/>
        </a:accent1>
        <a:accent2>
          <a:srgbClr val="C7CDFD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B4BAE5"/>
        </a:accent6>
        <a:hlink>
          <a:srgbClr val="66990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GTS Standard Template 2015.potx" id="{76605D48-FE6F-44C7-AEF5-20EDB2AA16D8}" vid="{C5CDF473-BFF0-43CC-B10D-C726CDE90782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GTS Standard Template 2015</Template>
  <TotalTime>3367</TotalTime>
  <Words>2304</Words>
  <Application>Microsoft Office PowerPoint</Application>
  <PresentationFormat>On-screen Show (4:3)</PresentationFormat>
  <Paragraphs>592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Calibri</vt:lpstr>
      <vt:lpstr>Helvetica Light</vt:lpstr>
      <vt:lpstr>HelvNeue Light for IBM</vt:lpstr>
      <vt:lpstr>MS PGothic</vt:lpstr>
      <vt:lpstr>HelvNeue Bold for IBM</vt:lpstr>
      <vt:lpstr>Calibri Light</vt:lpstr>
      <vt:lpstr>MS PGothic</vt:lpstr>
      <vt:lpstr>Arial</vt:lpstr>
      <vt:lpstr>Yu Gothic</vt:lpstr>
      <vt:lpstr>Wingdings</vt:lpstr>
      <vt:lpstr>IBM Standard Theme</vt:lpstr>
      <vt:lpstr>Office Theme</vt:lpstr>
      <vt:lpstr>1_Office Theme</vt:lpstr>
      <vt:lpstr>Enterprise IT Transformation Advisor Training IBM Services Platform With Watson Approach With Clients</vt:lpstr>
      <vt:lpstr>Agenda – IBM Services Platform with Watson – Client Approach</vt:lpstr>
      <vt:lpstr>Bank Customer – IT Reference Architecture</vt:lpstr>
      <vt:lpstr>Bank Customer – Current State</vt:lpstr>
      <vt:lpstr>Bank Customer – Future State</vt:lpstr>
      <vt:lpstr>PowerPoint Presentation</vt:lpstr>
      <vt:lpstr>PowerPoint Presentation</vt:lpstr>
      <vt:lpstr>Competitive Positioning</vt:lpstr>
      <vt:lpstr>Competition – Service Providers</vt:lpstr>
      <vt:lpstr>Case Study: The BBVA Omega Project</vt:lpstr>
      <vt:lpstr>The BBVA Project</vt:lpstr>
      <vt:lpstr>Delivery locations and principles</vt:lpstr>
      <vt:lpstr>Understanding the scope (1/3)</vt:lpstr>
      <vt:lpstr>Understanding the scope (2/3)</vt:lpstr>
      <vt:lpstr>Understanding the scope (3/3)</vt:lpstr>
      <vt:lpstr>Optimisation (Transformation) workstreams</vt:lpstr>
      <vt:lpstr>Project Timeline – ISPW Content during Optimization (Transformation) </vt:lpstr>
      <vt:lpstr>Automation tools in scope</vt:lpstr>
      <vt:lpstr>PowerPoint Presentation</vt:lpstr>
    </vt:vector>
  </TitlesOfParts>
  <Company>IBM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Enterprise IT Transformation Advisor Training</dc:title>
  <dc:subject>Level 2 Certification - Project Summary</dc:subject>
  <dc:creator>Michael Shallcross</dc:creator>
  <cp:lastModifiedBy>Angel Martinez</cp:lastModifiedBy>
  <cp:revision>184</cp:revision>
  <cp:lastPrinted>2015-04-28T09:23:41Z</cp:lastPrinted>
  <dcterms:created xsi:type="dcterms:W3CDTF">2015-04-09T07:52:24Z</dcterms:created>
  <dcterms:modified xsi:type="dcterms:W3CDTF">2017-11-10T19:13:24Z</dcterms:modified>
</cp:coreProperties>
</file>